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08" r:id="rId1"/>
  </p:sldMasterIdLst>
  <p:notesMasterIdLst>
    <p:notesMasterId r:id="rId39"/>
  </p:notesMasterIdLst>
  <p:sldIdLst>
    <p:sldId id="256" r:id="rId2"/>
    <p:sldId id="325" r:id="rId3"/>
    <p:sldId id="272" r:id="rId4"/>
    <p:sldId id="317" r:id="rId5"/>
    <p:sldId id="271" r:id="rId6"/>
    <p:sldId id="276" r:id="rId7"/>
    <p:sldId id="308" r:id="rId8"/>
    <p:sldId id="277" r:id="rId9"/>
    <p:sldId id="318" r:id="rId10"/>
    <p:sldId id="295" r:id="rId11"/>
    <p:sldId id="281" r:id="rId12"/>
    <p:sldId id="292" r:id="rId13"/>
    <p:sldId id="293" r:id="rId14"/>
    <p:sldId id="294" r:id="rId15"/>
    <p:sldId id="291" r:id="rId16"/>
    <p:sldId id="316" r:id="rId17"/>
    <p:sldId id="319" r:id="rId18"/>
    <p:sldId id="283" r:id="rId19"/>
    <p:sldId id="323" r:id="rId20"/>
    <p:sldId id="297" r:id="rId21"/>
    <p:sldId id="300" r:id="rId22"/>
    <p:sldId id="298" r:id="rId23"/>
    <p:sldId id="304" r:id="rId24"/>
    <p:sldId id="305" r:id="rId25"/>
    <p:sldId id="299" r:id="rId26"/>
    <p:sldId id="306" r:id="rId27"/>
    <p:sldId id="307" r:id="rId28"/>
    <p:sldId id="315" r:id="rId29"/>
    <p:sldId id="314" r:id="rId30"/>
    <p:sldId id="309" r:id="rId31"/>
    <p:sldId id="289" r:id="rId32"/>
    <p:sldId id="320" r:id="rId33"/>
    <p:sldId id="286" r:id="rId34"/>
    <p:sldId id="287" r:id="rId35"/>
    <p:sldId id="324" r:id="rId36"/>
    <p:sldId id="296" r:id="rId37"/>
    <p:sldId id="270" r:id="rId38"/>
  </p:sldIdLst>
  <p:sldSz cx="9144000" cy="6858000" type="screen4x3"/>
  <p:notesSz cx="6858000" cy="9144000"/>
  <p:embeddedFontLst>
    <p:embeddedFont>
      <p:font typeface="나눔바른고딕" panose="020B0600000101010101" charset="-127"/>
      <p:regular r:id="rId40"/>
      <p:bold r:id="rId41"/>
    </p:embeddedFont>
    <p:embeddedFont>
      <p:font typeface="나눔스퀘어 네오 Light" panose="020B0600000101010101" charset="-127"/>
      <p:regular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Calibri Light" panose="020F0302020204030204" pitchFamily="34" charset="0"/>
      <p:regular r:id="rId47"/>
      <p:italic r:id="rId48"/>
    </p:embeddedFont>
    <p:embeddedFont>
      <p:font typeface="맑은 고딕" panose="020B0503020000020004" pitchFamily="50" charset="-127"/>
      <p:regular r:id="rId49"/>
      <p:bold r:id="rId50"/>
    </p:embeddedFont>
    <p:embeddedFont>
      <p:font typeface="한컴 고딕" panose="02000500000000000000" pitchFamily="2" charset="-127"/>
      <p:regular r:id="rId51"/>
      <p:bold r:id="rId5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3162"/>
    <a:srgbClr val="404040"/>
    <a:srgbClr val="1F4E79"/>
    <a:srgbClr val="0C3F83"/>
    <a:srgbClr val="29AFCE"/>
    <a:srgbClr val="63616B"/>
    <a:srgbClr val="B6CDDB"/>
    <a:srgbClr val="B7CEDE"/>
    <a:srgbClr val="1C657C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56" autoAdjust="0"/>
  </p:normalViewPr>
  <p:slideViewPr>
    <p:cSldViewPr snapToGrid="0">
      <p:cViewPr varScale="1">
        <p:scale>
          <a:sx n="107" d="100"/>
          <a:sy n="107" d="100"/>
        </p:scale>
        <p:origin x="1770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7355B9-9D7C-4CC1-97EB-A465385148B0}" type="datetimeFigureOut">
              <a:rPr lang="ko-KR" altLang="en-US" smtClean="0"/>
              <a:t>2024-04-08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251D4A-E060-40E2-80F3-1901C94FE5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0305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3124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238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451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467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20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16464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21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89513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22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1233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23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5199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24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4715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25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8289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26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611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3124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29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0477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30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0554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32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851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638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8940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320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356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634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869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251D4A-E060-40E2-80F3-1901C94FE5C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776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" y="0"/>
            <a:ext cx="9142880" cy="6858000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122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2220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62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" y="420"/>
            <a:ext cx="9142880" cy="68571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3200" b="1" kern="1200" spc="-15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B31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916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0BDFA-BE09-4013-BA4B-89F2D7B8B14E}" type="datetimeFigureOut">
              <a:rPr lang="ko-KR" altLang="en-US" smtClean="0"/>
              <a:t>2024-04-08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943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5" r:id="rId2"/>
    <p:sldLayoutId id="2147483709" r:id="rId3"/>
    <p:sldLayoutId id="2147483714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scienceon.kisti.re.kr/srch/selectPORSrchReport.do?cn=KAR2008030803#;" TargetMode="External"/><Relationship Id="rId2" Type="http://schemas.openxmlformats.org/officeDocument/2006/relationships/hyperlink" Target="https://hwi-doc.tistory.com/entry/%EC%8A%A4%ED%83%9C%ED%82%B9Stacking-%EC%99%84%EB%B2%BD-%EC%A0%95%EB%A6%AC" TargetMode="Externa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83720" y="2822460"/>
            <a:ext cx="56044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C3844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선박 </a:t>
            </a:r>
            <a:r>
              <a:rPr lang="ko-KR" altLang="en-US" sz="4800" b="1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C3844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항차</a:t>
            </a:r>
            <a:r>
              <a:rPr lang="ko-KR" altLang="en-US" sz="4800" b="1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C3844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데이터 분석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95875" y="3628165"/>
            <a:ext cx="45801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머신 러닝을 활용한 선박 대기 시간 예측</a:t>
            </a:r>
          </a:p>
        </p:txBody>
      </p:sp>
    </p:spTree>
    <p:extLst>
      <p:ext uri="{BB962C8B-B14F-4D97-AF65-F5344CB8AC3E}">
        <p14:creationId xmlns:p14="http://schemas.microsoft.com/office/powerpoint/2010/main" val="747676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수집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2A95EDE-7408-471A-AB2A-C0CD2AFC2536}"/>
              </a:ext>
            </a:extLst>
          </p:cNvPr>
          <p:cNvGrpSpPr/>
          <p:nvPr/>
        </p:nvGrpSpPr>
        <p:grpSpPr>
          <a:xfrm>
            <a:off x="563414" y="1235370"/>
            <a:ext cx="3615477" cy="4851665"/>
            <a:chOff x="307381" y="2374902"/>
            <a:chExt cx="2786571" cy="2462571"/>
          </a:xfrm>
        </p:grpSpPr>
        <p:sp>
          <p:nvSpPr>
            <p:cNvPr id="26" name="Freeform 37">
              <a:extLst>
                <a:ext uri="{FF2B5EF4-FFF2-40B4-BE49-F238E27FC236}">
                  <a16:creationId xmlns:a16="http://schemas.microsoft.com/office/drawing/2014/main" id="{12AFC1BA-C855-43D2-8585-D263A307A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381" y="2374902"/>
              <a:ext cx="2786571" cy="323919"/>
            </a:xfrm>
            <a:custGeom>
              <a:avLst/>
              <a:gdLst>
                <a:gd name="T0" fmla="*/ 744 w 777"/>
                <a:gd name="T1" fmla="*/ 0 h 141"/>
                <a:gd name="T2" fmla="*/ 32 w 777"/>
                <a:gd name="T3" fmla="*/ 0 h 141"/>
                <a:gd name="T4" fmla="*/ 0 w 777"/>
                <a:gd name="T5" fmla="*/ 33 h 141"/>
                <a:gd name="T6" fmla="*/ 0 w 777"/>
                <a:gd name="T7" fmla="*/ 141 h 141"/>
                <a:gd name="T8" fmla="*/ 777 w 777"/>
                <a:gd name="T9" fmla="*/ 141 h 141"/>
                <a:gd name="T10" fmla="*/ 777 w 777"/>
                <a:gd name="T11" fmla="*/ 33 h 141"/>
                <a:gd name="T12" fmla="*/ 744 w 777"/>
                <a:gd name="T1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41">
                  <a:moveTo>
                    <a:pt x="744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5"/>
                    <a:pt x="0" y="33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777" y="141"/>
                    <a:pt x="777" y="141"/>
                    <a:pt x="777" y="141"/>
                  </a:cubicBezTo>
                  <a:cubicBezTo>
                    <a:pt x="777" y="33"/>
                    <a:pt x="777" y="33"/>
                    <a:pt x="777" y="33"/>
                  </a:cubicBezTo>
                  <a:cubicBezTo>
                    <a:pt x="777" y="15"/>
                    <a:pt x="762" y="0"/>
                    <a:pt x="744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solidFill>
                <a:srgbClr val="1C65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ko-KR" sz="1600" b="1" dirty="0">
                  <a:solidFill>
                    <a:schemeClr val="bg1"/>
                  </a:solidFill>
                  <a:latin typeface="+mj-ea"/>
                </a:rPr>
                <a:t>데이터 </a:t>
              </a:r>
              <a:r>
                <a:rPr lang="ko-KR" altLang="ko-KR" sz="1600" b="1" dirty="0" err="1">
                  <a:solidFill>
                    <a:schemeClr val="bg1"/>
                  </a:solidFill>
                  <a:latin typeface="+mj-ea"/>
                </a:rPr>
                <a:t>수집</a:t>
              </a:r>
              <a:r>
                <a:rPr lang="ko-KR" altLang="en-US" sz="1600" b="1" dirty="0" err="1">
                  <a:solidFill>
                    <a:schemeClr val="bg1"/>
                  </a:solidFill>
                  <a:latin typeface="+mj-ea"/>
                </a:rPr>
                <a:t>처</a:t>
              </a:r>
              <a:endParaRPr lang="ko-KR" altLang="ko-KR" sz="1600" b="1" dirty="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27" name="자유형 64">
              <a:extLst>
                <a:ext uri="{FF2B5EF4-FFF2-40B4-BE49-F238E27FC236}">
                  <a16:creationId xmlns:a16="http://schemas.microsoft.com/office/drawing/2014/main" id="{890ECA69-58B7-48BB-967F-9F953C09A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381" y="2698821"/>
              <a:ext cx="2786571" cy="2138652"/>
            </a:xfrm>
            <a:custGeom>
              <a:avLst/>
              <a:gdLst>
                <a:gd name="connsiteX0" fmla="*/ 0 w 2924175"/>
                <a:gd name="connsiteY0" fmla="*/ 0 h 2053951"/>
                <a:gd name="connsiteX1" fmla="*/ 2924175 w 2924175"/>
                <a:gd name="connsiteY1" fmla="*/ 0 h 2053951"/>
                <a:gd name="connsiteX2" fmla="*/ 2924175 w 2924175"/>
                <a:gd name="connsiteY2" fmla="*/ 1932927 h 2053951"/>
                <a:gd name="connsiteX3" fmla="*/ 2799982 w 2924175"/>
                <a:gd name="connsiteY3" fmla="*/ 2053499 h 2053951"/>
                <a:gd name="connsiteX4" fmla="*/ 1610743 w 2924175"/>
                <a:gd name="connsiteY4" fmla="*/ 2053499 h 2053951"/>
                <a:gd name="connsiteX5" fmla="*/ 1610098 w 2924175"/>
                <a:gd name="connsiteY5" fmla="*/ 2053951 h 2053951"/>
                <a:gd name="connsiteX6" fmla="*/ 1310314 w 2924175"/>
                <a:gd name="connsiteY6" fmla="*/ 2053951 h 2053951"/>
                <a:gd name="connsiteX7" fmla="*/ 1309669 w 2924175"/>
                <a:gd name="connsiteY7" fmla="*/ 2053499 h 2053951"/>
                <a:gd name="connsiteX8" fmla="*/ 120430 w 2924175"/>
                <a:gd name="connsiteY8" fmla="*/ 2053499 h 2053951"/>
                <a:gd name="connsiteX9" fmla="*/ 0 w 2924175"/>
                <a:gd name="connsiteY9" fmla="*/ 1932927 h 2053951"/>
                <a:gd name="connsiteX10" fmla="*/ 0 w 2924175"/>
                <a:gd name="connsiteY10" fmla="*/ 0 h 205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4175" h="2053951">
                  <a:moveTo>
                    <a:pt x="0" y="0"/>
                  </a:moveTo>
                  <a:lnTo>
                    <a:pt x="2924175" y="0"/>
                  </a:lnTo>
                  <a:cubicBezTo>
                    <a:pt x="2924175" y="0"/>
                    <a:pt x="2924175" y="0"/>
                    <a:pt x="2924175" y="1932927"/>
                  </a:cubicBezTo>
                  <a:cubicBezTo>
                    <a:pt x="2924175" y="2000749"/>
                    <a:pt x="2867724" y="2053499"/>
                    <a:pt x="2799982" y="2053499"/>
                  </a:cubicBezTo>
                  <a:cubicBezTo>
                    <a:pt x="2799982" y="2053499"/>
                    <a:pt x="2799982" y="2053499"/>
                    <a:pt x="1610743" y="2053499"/>
                  </a:cubicBezTo>
                  <a:lnTo>
                    <a:pt x="1610098" y="2053951"/>
                  </a:lnTo>
                  <a:lnTo>
                    <a:pt x="1310314" y="2053951"/>
                  </a:lnTo>
                  <a:lnTo>
                    <a:pt x="1309669" y="2053499"/>
                  </a:lnTo>
                  <a:cubicBezTo>
                    <a:pt x="1309669" y="2053499"/>
                    <a:pt x="1309669" y="2053499"/>
                    <a:pt x="120430" y="2053499"/>
                  </a:cubicBezTo>
                  <a:cubicBezTo>
                    <a:pt x="52688" y="2053499"/>
                    <a:pt x="0" y="2000749"/>
                    <a:pt x="0" y="1932927"/>
                  </a:cubicBezTo>
                  <a:cubicBezTo>
                    <a:pt x="0" y="1932927"/>
                    <a:pt x="0" y="193292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0D73BF"/>
              </a:solidFill>
              <a:round/>
              <a:headEnd/>
              <a:tailEnd/>
            </a:ln>
            <a:extLst/>
          </p:spPr>
          <p:txBody>
            <a:bodyPr vert="horz" wrap="square" lIns="199385" tIns="0" rIns="199385" bIns="42203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1026" name="Picture 2" descr="HD현대 AI Challenge | 요즘것들">
            <a:extLst>
              <a:ext uri="{FF2B5EF4-FFF2-40B4-BE49-F238E27FC236}">
                <a16:creationId xmlns:a16="http://schemas.microsoft.com/office/drawing/2014/main" id="{81C9897B-6131-4D57-8040-116D456A71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398" y="1873543"/>
            <a:ext cx="3605493" cy="360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EEB173-39CA-4CB8-818B-779EF386B494}"/>
              </a:ext>
            </a:extLst>
          </p:cNvPr>
          <p:cNvSpPr txBox="1"/>
          <p:nvPr/>
        </p:nvSpPr>
        <p:spPr>
          <a:xfrm>
            <a:off x="662745" y="5613758"/>
            <a:ext cx="3416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- DACON(</a:t>
            </a:r>
            <a:r>
              <a:rPr lang="ko-KR" altLang="ko-KR" sz="1600" dirty="0"/>
              <a:t>인공지능 경진대회 플랫폼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370FBCC4-2346-465E-AD1B-FA5546E65209}"/>
              </a:ext>
            </a:extLst>
          </p:cNvPr>
          <p:cNvGrpSpPr/>
          <p:nvPr/>
        </p:nvGrpSpPr>
        <p:grpSpPr>
          <a:xfrm>
            <a:off x="4865778" y="1235370"/>
            <a:ext cx="3615477" cy="4851665"/>
            <a:chOff x="307381" y="2374902"/>
            <a:chExt cx="2786571" cy="2462571"/>
          </a:xfrm>
        </p:grpSpPr>
        <p:sp>
          <p:nvSpPr>
            <p:cNvPr id="41" name="Freeform 37">
              <a:extLst>
                <a:ext uri="{FF2B5EF4-FFF2-40B4-BE49-F238E27FC236}">
                  <a16:creationId xmlns:a16="http://schemas.microsoft.com/office/drawing/2014/main" id="{0743EA1A-669F-4BB9-BDD3-9A1D01D1C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381" y="2374902"/>
              <a:ext cx="2786571" cy="323919"/>
            </a:xfrm>
            <a:custGeom>
              <a:avLst/>
              <a:gdLst>
                <a:gd name="T0" fmla="*/ 744 w 777"/>
                <a:gd name="T1" fmla="*/ 0 h 141"/>
                <a:gd name="T2" fmla="*/ 32 w 777"/>
                <a:gd name="T3" fmla="*/ 0 h 141"/>
                <a:gd name="T4" fmla="*/ 0 w 777"/>
                <a:gd name="T5" fmla="*/ 33 h 141"/>
                <a:gd name="T6" fmla="*/ 0 w 777"/>
                <a:gd name="T7" fmla="*/ 141 h 141"/>
                <a:gd name="T8" fmla="*/ 777 w 777"/>
                <a:gd name="T9" fmla="*/ 141 h 141"/>
                <a:gd name="T10" fmla="*/ 777 w 777"/>
                <a:gd name="T11" fmla="*/ 33 h 141"/>
                <a:gd name="T12" fmla="*/ 744 w 777"/>
                <a:gd name="T1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41">
                  <a:moveTo>
                    <a:pt x="744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5"/>
                    <a:pt x="0" y="33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777" y="141"/>
                    <a:pt x="777" y="141"/>
                    <a:pt x="777" y="141"/>
                  </a:cubicBezTo>
                  <a:cubicBezTo>
                    <a:pt x="777" y="33"/>
                    <a:pt x="777" y="33"/>
                    <a:pt x="777" y="33"/>
                  </a:cubicBezTo>
                  <a:cubicBezTo>
                    <a:pt x="777" y="15"/>
                    <a:pt x="762" y="0"/>
                    <a:pt x="744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solidFill>
                <a:srgbClr val="1C65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ko-KR" sz="1600" b="1" dirty="0">
                  <a:solidFill>
                    <a:schemeClr val="bg1"/>
                  </a:solidFill>
                  <a:latin typeface="+mj-ea"/>
                </a:rPr>
                <a:t>데이터 </a:t>
              </a:r>
              <a:r>
                <a:rPr lang="ko-KR" altLang="en-US" sz="1600" b="1" dirty="0">
                  <a:solidFill>
                    <a:schemeClr val="bg1"/>
                  </a:solidFill>
                  <a:latin typeface="+mj-ea"/>
                </a:rPr>
                <a:t>목록</a:t>
              </a:r>
              <a:endParaRPr lang="ko-KR" altLang="ko-KR" sz="1600" b="1" dirty="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42" name="자유형 64">
              <a:extLst>
                <a:ext uri="{FF2B5EF4-FFF2-40B4-BE49-F238E27FC236}">
                  <a16:creationId xmlns:a16="http://schemas.microsoft.com/office/drawing/2014/main" id="{4DBFAC4E-241E-4D49-8002-388287BB71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381" y="2698821"/>
              <a:ext cx="2786571" cy="2138652"/>
            </a:xfrm>
            <a:custGeom>
              <a:avLst/>
              <a:gdLst>
                <a:gd name="connsiteX0" fmla="*/ 0 w 2924175"/>
                <a:gd name="connsiteY0" fmla="*/ 0 h 2053951"/>
                <a:gd name="connsiteX1" fmla="*/ 2924175 w 2924175"/>
                <a:gd name="connsiteY1" fmla="*/ 0 h 2053951"/>
                <a:gd name="connsiteX2" fmla="*/ 2924175 w 2924175"/>
                <a:gd name="connsiteY2" fmla="*/ 1932927 h 2053951"/>
                <a:gd name="connsiteX3" fmla="*/ 2799982 w 2924175"/>
                <a:gd name="connsiteY3" fmla="*/ 2053499 h 2053951"/>
                <a:gd name="connsiteX4" fmla="*/ 1610743 w 2924175"/>
                <a:gd name="connsiteY4" fmla="*/ 2053499 h 2053951"/>
                <a:gd name="connsiteX5" fmla="*/ 1610098 w 2924175"/>
                <a:gd name="connsiteY5" fmla="*/ 2053951 h 2053951"/>
                <a:gd name="connsiteX6" fmla="*/ 1310314 w 2924175"/>
                <a:gd name="connsiteY6" fmla="*/ 2053951 h 2053951"/>
                <a:gd name="connsiteX7" fmla="*/ 1309669 w 2924175"/>
                <a:gd name="connsiteY7" fmla="*/ 2053499 h 2053951"/>
                <a:gd name="connsiteX8" fmla="*/ 120430 w 2924175"/>
                <a:gd name="connsiteY8" fmla="*/ 2053499 h 2053951"/>
                <a:gd name="connsiteX9" fmla="*/ 0 w 2924175"/>
                <a:gd name="connsiteY9" fmla="*/ 1932927 h 2053951"/>
                <a:gd name="connsiteX10" fmla="*/ 0 w 2924175"/>
                <a:gd name="connsiteY10" fmla="*/ 0 h 205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4175" h="2053951">
                  <a:moveTo>
                    <a:pt x="0" y="0"/>
                  </a:moveTo>
                  <a:lnTo>
                    <a:pt x="2924175" y="0"/>
                  </a:lnTo>
                  <a:cubicBezTo>
                    <a:pt x="2924175" y="0"/>
                    <a:pt x="2924175" y="0"/>
                    <a:pt x="2924175" y="1932927"/>
                  </a:cubicBezTo>
                  <a:cubicBezTo>
                    <a:pt x="2924175" y="2000749"/>
                    <a:pt x="2867724" y="2053499"/>
                    <a:pt x="2799982" y="2053499"/>
                  </a:cubicBezTo>
                  <a:cubicBezTo>
                    <a:pt x="2799982" y="2053499"/>
                    <a:pt x="2799982" y="2053499"/>
                    <a:pt x="1610743" y="2053499"/>
                  </a:cubicBezTo>
                  <a:lnTo>
                    <a:pt x="1610098" y="2053951"/>
                  </a:lnTo>
                  <a:lnTo>
                    <a:pt x="1310314" y="2053951"/>
                  </a:lnTo>
                  <a:lnTo>
                    <a:pt x="1309669" y="2053499"/>
                  </a:lnTo>
                  <a:cubicBezTo>
                    <a:pt x="1309669" y="2053499"/>
                    <a:pt x="1309669" y="2053499"/>
                    <a:pt x="120430" y="2053499"/>
                  </a:cubicBezTo>
                  <a:cubicBezTo>
                    <a:pt x="52688" y="2053499"/>
                    <a:pt x="0" y="2000749"/>
                    <a:pt x="0" y="1932927"/>
                  </a:cubicBezTo>
                  <a:cubicBezTo>
                    <a:pt x="0" y="1932927"/>
                    <a:pt x="0" y="193292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0D73BF"/>
              </a:solidFill>
              <a:round/>
              <a:headEnd/>
              <a:tailEnd/>
            </a:ln>
            <a:extLst/>
          </p:spPr>
          <p:txBody>
            <a:bodyPr vert="horz" wrap="square" lIns="199385" tIns="0" rIns="199385" bIns="42203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33" name="그림 32">
            <a:extLst>
              <a:ext uri="{FF2B5EF4-FFF2-40B4-BE49-F238E27FC236}">
                <a16:creationId xmlns:a16="http://schemas.microsoft.com/office/drawing/2014/main" id="{3B0614B9-3335-4A0C-A75E-A284DF4D5D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3388"/>
          <a:stretch/>
        </p:blipFill>
        <p:spPr>
          <a:xfrm>
            <a:off x="4865778" y="1821353"/>
            <a:ext cx="3605494" cy="3605492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F65B8E15-2641-411C-83E7-EE721CCFF350}"/>
              </a:ext>
            </a:extLst>
          </p:cNvPr>
          <p:cNvSpPr txBox="1"/>
          <p:nvPr/>
        </p:nvSpPr>
        <p:spPr>
          <a:xfrm>
            <a:off x="4960118" y="5587663"/>
            <a:ext cx="3416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-</a:t>
            </a:r>
            <a:r>
              <a:rPr lang="ko-KR" altLang="en-US" sz="1600" dirty="0"/>
              <a:t> 총 </a:t>
            </a:r>
            <a:r>
              <a:rPr lang="en-US" altLang="ko-KR" sz="1600" dirty="0"/>
              <a:t>391933</a:t>
            </a:r>
            <a:r>
              <a:rPr lang="ko-KR" altLang="en-US" sz="1600" dirty="0"/>
              <a:t>개의 데이터 수집</a:t>
            </a:r>
          </a:p>
        </p:txBody>
      </p:sp>
    </p:spTree>
    <p:extLst>
      <p:ext uri="{BB962C8B-B14F-4D97-AF65-F5344CB8AC3E}">
        <p14:creationId xmlns:p14="http://schemas.microsoft.com/office/powerpoint/2010/main" val="4016699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말풍선: 모서리가 둥근 사각형 22">
            <a:extLst>
              <a:ext uri="{FF2B5EF4-FFF2-40B4-BE49-F238E27FC236}">
                <a16:creationId xmlns:a16="http://schemas.microsoft.com/office/drawing/2014/main" id="{B5050CE7-2DBE-4258-9B7A-D749C12EECBB}"/>
              </a:ext>
            </a:extLst>
          </p:cNvPr>
          <p:cNvSpPr/>
          <p:nvPr/>
        </p:nvSpPr>
        <p:spPr>
          <a:xfrm rot="16200000">
            <a:off x="2986430" y="642760"/>
            <a:ext cx="647265" cy="2197362"/>
          </a:xfrm>
          <a:prstGeom prst="wedgeRoundRectCallout">
            <a:avLst>
              <a:gd name="adj1" fmla="val -18540"/>
              <a:gd name="adj2" fmla="val 79339"/>
              <a:gd name="adj3" fmla="val 1666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순서도: 처리 15">
            <a:extLst>
              <a:ext uri="{FF2B5EF4-FFF2-40B4-BE49-F238E27FC236}">
                <a16:creationId xmlns:a16="http://schemas.microsoft.com/office/drawing/2014/main" id="{39D3E5A7-B995-401D-B97B-D3B2D88A465A}"/>
              </a:ext>
            </a:extLst>
          </p:cNvPr>
          <p:cNvSpPr/>
          <p:nvPr/>
        </p:nvSpPr>
        <p:spPr>
          <a:xfrm>
            <a:off x="5525476" y="4472606"/>
            <a:ext cx="3618523" cy="23764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7" y="85727"/>
            <a:ext cx="6521119" cy="638174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latin typeface="+mj-ea"/>
                <a:ea typeface="+mj-ea"/>
              </a:rPr>
              <a:t>데이터 이해</a:t>
            </a:r>
            <a:r>
              <a:rPr lang="en-US" altLang="ko-KR" dirty="0">
                <a:latin typeface="+mj-ea"/>
                <a:ea typeface="+mj-ea"/>
              </a:rPr>
              <a:t>_</a:t>
            </a:r>
            <a:r>
              <a:rPr lang="ko-KR" altLang="en-US" dirty="0">
                <a:latin typeface="+mj-ea"/>
                <a:ea typeface="+mj-ea"/>
              </a:rPr>
              <a:t>분석에 사용할 변수 목록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F48666-CE7F-4F32-B4D9-C94527F9D40E}"/>
              </a:ext>
            </a:extLst>
          </p:cNvPr>
          <p:cNvGrpSpPr/>
          <p:nvPr/>
        </p:nvGrpSpPr>
        <p:grpSpPr>
          <a:xfrm>
            <a:off x="988423" y="3278267"/>
            <a:ext cx="1958400" cy="911058"/>
            <a:chOff x="436753" y="1828801"/>
            <a:chExt cx="1958400" cy="91105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24E082-3641-46A4-86D0-5A0597493C18}"/>
                </a:ext>
              </a:extLst>
            </p:cNvPr>
            <p:cNvSpPr/>
            <p:nvPr/>
          </p:nvSpPr>
          <p:spPr>
            <a:xfrm>
              <a:off x="436753" y="1828801"/>
              <a:ext cx="1957735" cy="410704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534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+mn-ea"/>
                </a:rPr>
                <a:t>종속 변수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944FE8E-4F8E-4FF6-A67A-FEB59AFEA218}"/>
                </a:ext>
              </a:extLst>
            </p:cNvPr>
            <p:cNvSpPr/>
            <p:nvPr/>
          </p:nvSpPr>
          <p:spPr>
            <a:xfrm>
              <a:off x="504904" y="2328093"/>
              <a:ext cx="1821434" cy="3221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대기시간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(CI_HOUR)</a:t>
              </a:r>
              <a:endPara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+mn-ea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48D993CC-3F03-47B3-B3CC-75C2A4CA5060}"/>
                </a:ext>
              </a:extLst>
            </p:cNvPr>
            <p:cNvCxnSpPr>
              <a:cxnSpLocks/>
            </p:cNvCxnSpPr>
            <p:nvPr/>
          </p:nvCxnSpPr>
          <p:spPr>
            <a:xfrm>
              <a:off x="436753" y="2739859"/>
              <a:ext cx="1958400" cy="0"/>
            </a:xfrm>
            <a:prstGeom prst="line">
              <a:avLst/>
            </a:prstGeom>
            <a:ln w="635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7CDE81C-CFCD-4148-9247-57DDDFB72946}"/>
              </a:ext>
            </a:extLst>
          </p:cNvPr>
          <p:cNvGrpSpPr/>
          <p:nvPr/>
        </p:nvGrpSpPr>
        <p:grpSpPr>
          <a:xfrm>
            <a:off x="4959514" y="966211"/>
            <a:ext cx="3487531" cy="5671316"/>
            <a:chOff x="436753" y="1828801"/>
            <a:chExt cx="1958400" cy="5671316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50AC646-8279-4CFB-86D0-ED6BFD0F2405}"/>
                </a:ext>
              </a:extLst>
            </p:cNvPr>
            <p:cNvSpPr/>
            <p:nvPr/>
          </p:nvSpPr>
          <p:spPr>
            <a:xfrm>
              <a:off x="436753" y="1828801"/>
              <a:ext cx="1957735" cy="410704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534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+mj-ea"/>
                  <a:ea typeface="+mj-ea"/>
                </a:rPr>
                <a:t>독립 변수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3210C00-9437-40F2-9F28-366BE7D7BAB3}"/>
                </a:ext>
              </a:extLst>
            </p:cNvPr>
            <p:cNvSpPr/>
            <p:nvPr/>
          </p:nvSpPr>
          <p:spPr>
            <a:xfrm>
              <a:off x="504904" y="2328093"/>
              <a:ext cx="1821434" cy="3221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소속국가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(ARI_CO)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항구명</a:t>
              </a: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(ARI_PO)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선박종류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(SHIP_TYPE_CATEGORY)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접안지와의 거리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(DIST)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정박시간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(ATA)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선박 일련번호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(ID)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선박의 폭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(BREADTH)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선박의 연령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(BUILT)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선박의 재화중량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(DEADWEIGHT)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선박의 깊이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(DEPTH)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흘수 높이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(DRAUGHT)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용적톤수</a:t>
              </a: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(GT)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선박의 길이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(LENGTH)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선박 소유주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(SHIPMANAGER)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선박의 국적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+mn-ea"/>
                </a:rPr>
                <a:t>(FLAG)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풍향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u</a:t>
              </a: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벡터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(U_WIND)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풍향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v</a:t>
              </a: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벡터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(V_WIND)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기온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(AIR_TEMPERATURE)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보퍼트</a:t>
              </a: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 </a:t>
              </a:r>
              <a:r>
                <a:rPr lang="ko-KR" altLang="en-US" sz="14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풍량</a:t>
              </a: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 계급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(BN)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정박시간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(ATA_LT)</a:t>
              </a:r>
            </a:p>
            <a:p>
              <a:pPr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4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접안지</a:t>
              </a: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 영역의 크기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+mn-ea"/>
                </a:rPr>
                <a:t>(PORT_SIZE)</a:t>
              </a:r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1A6D0F2A-7E13-4354-8064-B2A54165BA3C}"/>
                </a:ext>
              </a:extLst>
            </p:cNvPr>
            <p:cNvCxnSpPr>
              <a:cxnSpLocks/>
            </p:cNvCxnSpPr>
            <p:nvPr/>
          </p:nvCxnSpPr>
          <p:spPr>
            <a:xfrm>
              <a:off x="436753" y="7500117"/>
              <a:ext cx="1958400" cy="0"/>
            </a:xfrm>
            <a:prstGeom prst="line">
              <a:avLst/>
            </a:prstGeom>
            <a:ln w="63500">
              <a:solidFill>
                <a:srgbClr val="1C657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0ADD6234-CB63-4410-A693-6DA4D3558865}"/>
              </a:ext>
            </a:extLst>
          </p:cNvPr>
          <p:cNvSpPr/>
          <p:nvPr/>
        </p:nvSpPr>
        <p:spPr>
          <a:xfrm flipH="1">
            <a:off x="3487270" y="3569286"/>
            <a:ext cx="1084730" cy="369332"/>
          </a:xfrm>
          <a:prstGeom prst="rightArrow">
            <a:avLst/>
          </a:prstGeom>
          <a:solidFill>
            <a:srgbClr val="1C657C"/>
          </a:solidFill>
          <a:ln>
            <a:solidFill>
              <a:srgbClr val="1C65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C7AA5BE-7269-46AA-B34D-506CBB868A48}"/>
              </a:ext>
            </a:extLst>
          </p:cNvPr>
          <p:cNvSpPr/>
          <p:nvPr/>
        </p:nvSpPr>
        <p:spPr>
          <a:xfrm>
            <a:off x="2301026" y="1456492"/>
            <a:ext cx="2197362" cy="56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항구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곳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(RGT8)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삭제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이유 </a:t>
            </a:r>
            <a:r>
              <a:rPr lang="en-US" altLang="ko-KR" sz="1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데이터 </a:t>
            </a:r>
            <a:r>
              <a:rPr lang="en-US" altLang="ko-KR" sz="1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null </a:t>
            </a:r>
            <a:r>
              <a:rPr lang="ko-KR" altLang="en-US" sz="1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값 </a:t>
            </a:r>
            <a:r>
              <a:rPr lang="en-US" altLang="ko-KR" sz="1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(U_WIND, V_WIND, AIR_TEMPERATURE, BN) 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7279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4751E12B-EC58-4FDD-AD21-99AE998BD7A7}"/>
              </a:ext>
            </a:extLst>
          </p:cNvPr>
          <p:cNvSpPr/>
          <p:nvPr/>
        </p:nvSpPr>
        <p:spPr>
          <a:xfrm>
            <a:off x="5525476" y="4472606"/>
            <a:ext cx="3618523" cy="23764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이해</a:t>
            </a:r>
            <a:r>
              <a:rPr lang="en-US" altLang="ko-KR" dirty="0">
                <a:latin typeface="+mj-ea"/>
                <a:ea typeface="+mj-ea"/>
              </a:rPr>
              <a:t>_</a:t>
            </a:r>
            <a:r>
              <a:rPr lang="ko-KR" altLang="en-US" dirty="0">
                <a:latin typeface="+mj-ea"/>
                <a:ea typeface="+mj-ea"/>
              </a:rPr>
              <a:t>상관분석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3485C4-1164-4ECE-9E96-CDE47C8A7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173" y="785484"/>
            <a:ext cx="6379654" cy="605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533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F50948E-CF2E-4683-9A9A-1875CBAA2974}"/>
              </a:ext>
            </a:extLst>
          </p:cNvPr>
          <p:cNvSpPr/>
          <p:nvPr/>
        </p:nvSpPr>
        <p:spPr>
          <a:xfrm>
            <a:off x="6096000" y="4933043"/>
            <a:ext cx="3048000" cy="19159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이해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DF0B451-D5D9-4145-B546-056A1E692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29" y="1709853"/>
            <a:ext cx="6562252" cy="2310100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9D92D54E-3C47-4C9B-A8B6-0E455EB1F784}"/>
              </a:ext>
            </a:extLst>
          </p:cNvPr>
          <p:cNvGrpSpPr/>
          <p:nvPr/>
        </p:nvGrpSpPr>
        <p:grpSpPr>
          <a:xfrm>
            <a:off x="7380351" y="1906988"/>
            <a:ext cx="986196" cy="913090"/>
            <a:chOff x="6439785" y="1145829"/>
            <a:chExt cx="1327909" cy="1327909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97465CA-095D-46B3-96E0-0F92BD348034}"/>
                </a:ext>
              </a:extLst>
            </p:cNvPr>
            <p:cNvSpPr/>
            <p:nvPr/>
          </p:nvSpPr>
          <p:spPr>
            <a:xfrm>
              <a:off x="6439785" y="1145829"/>
              <a:ext cx="1327909" cy="1327909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5CF8E45-EC4E-41F4-B299-0839C03D4AE8}"/>
                </a:ext>
              </a:extLst>
            </p:cNvPr>
            <p:cNvSpPr/>
            <p:nvPr/>
          </p:nvSpPr>
          <p:spPr>
            <a:xfrm>
              <a:off x="6577923" y="1275675"/>
              <a:ext cx="1051631" cy="1068215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4A327A3-DB08-489B-AAF2-01B2B4332EF5}"/>
              </a:ext>
            </a:extLst>
          </p:cNvPr>
          <p:cNvGrpSpPr/>
          <p:nvPr/>
        </p:nvGrpSpPr>
        <p:grpSpPr>
          <a:xfrm>
            <a:off x="7380353" y="5196056"/>
            <a:ext cx="986196" cy="913090"/>
            <a:chOff x="-2268071" y="3429000"/>
            <a:chExt cx="1327909" cy="132790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6CDB99DF-549E-4047-8DF7-5E0635DD09A5}"/>
                </a:ext>
              </a:extLst>
            </p:cNvPr>
            <p:cNvSpPr/>
            <p:nvPr/>
          </p:nvSpPr>
          <p:spPr>
            <a:xfrm>
              <a:off x="-2268071" y="3429000"/>
              <a:ext cx="1327909" cy="132790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9E0BDC7-E036-4A21-B72B-588DDEAB1AD4}"/>
                </a:ext>
              </a:extLst>
            </p:cNvPr>
            <p:cNvSpPr/>
            <p:nvPr/>
          </p:nvSpPr>
          <p:spPr>
            <a:xfrm>
              <a:off x="-2129933" y="3558846"/>
              <a:ext cx="1051631" cy="1068215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B79962F-6368-45B2-8F21-E4DA2348B1AE}"/>
              </a:ext>
            </a:extLst>
          </p:cNvPr>
          <p:cNvGrpSpPr/>
          <p:nvPr/>
        </p:nvGrpSpPr>
        <p:grpSpPr>
          <a:xfrm>
            <a:off x="7380352" y="4101126"/>
            <a:ext cx="986196" cy="913090"/>
            <a:chOff x="3054864" y="869941"/>
            <a:chExt cx="1327909" cy="1327909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A40BD81-F59C-416E-ACFC-59F4B90D6CD3}"/>
                </a:ext>
              </a:extLst>
            </p:cNvPr>
            <p:cNvSpPr/>
            <p:nvPr/>
          </p:nvSpPr>
          <p:spPr>
            <a:xfrm>
              <a:off x="3054864" y="869941"/>
              <a:ext cx="1327909" cy="1327909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72278AAE-33E2-4C1E-96A7-D4580F5EDD49}"/>
                </a:ext>
              </a:extLst>
            </p:cNvPr>
            <p:cNvSpPr/>
            <p:nvPr/>
          </p:nvSpPr>
          <p:spPr>
            <a:xfrm>
              <a:off x="3193002" y="1004874"/>
              <a:ext cx="1051631" cy="1068215"/>
            </a:xfrm>
            <a:prstGeom prst="ellipse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4DE3958-D12B-4FB4-B2B2-551515628563}"/>
              </a:ext>
            </a:extLst>
          </p:cNvPr>
          <p:cNvGrpSpPr/>
          <p:nvPr/>
        </p:nvGrpSpPr>
        <p:grpSpPr>
          <a:xfrm>
            <a:off x="7380351" y="3005545"/>
            <a:ext cx="986196" cy="913090"/>
            <a:chOff x="648068" y="1291096"/>
            <a:chExt cx="1327909" cy="1327909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D94BA7C1-CCEA-44A0-A43A-E86A2C27237F}"/>
                </a:ext>
              </a:extLst>
            </p:cNvPr>
            <p:cNvSpPr/>
            <p:nvPr/>
          </p:nvSpPr>
          <p:spPr>
            <a:xfrm>
              <a:off x="648068" y="1291096"/>
              <a:ext cx="1327909" cy="13279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3EBB482-A50C-4520-991C-74BF6D9B8777}"/>
                </a:ext>
              </a:extLst>
            </p:cNvPr>
            <p:cNvSpPr/>
            <p:nvPr/>
          </p:nvSpPr>
          <p:spPr>
            <a:xfrm>
              <a:off x="786206" y="1420942"/>
              <a:ext cx="1051631" cy="1068215"/>
            </a:xfrm>
            <a:prstGeom prst="ellipse">
              <a:avLst/>
            </a:prstGeom>
            <a:blipFill>
              <a:blip r:embed="rId6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8E243A2E-119D-42A4-9DA8-F56F6ED3E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6038" y="4271949"/>
            <a:ext cx="5502724" cy="2116432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43A5653B-FD64-4A44-9106-450F82147A83}"/>
              </a:ext>
            </a:extLst>
          </p:cNvPr>
          <p:cNvSpPr/>
          <p:nvPr/>
        </p:nvSpPr>
        <p:spPr>
          <a:xfrm>
            <a:off x="600376" y="1092912"/>
            <a:ext cx="2734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범주형 데이터 시각화</a:t>
            </a:r>
          </a:p>
        </p:txBody>
      </p:sp>
    </p:spTree>
    <p:extLst>
      <p:ext uri="{BB962C8B-B14F-4D97-AF65-F5344CB8AC3E}">
        <p14:creationId xmlns:p14="http://schemas.microsoft.com/office/powerpoint/2010/main" val="1796339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이해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C621236-3B53-44D9-B726-68D2E84F2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939" y="1830866"/>
            <a:ext cx="3238323" cy="3196268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8DFC3ADE-FF49-4242-B3F5-FB1278453AFC}"/>
              </a:ext>
            </a:extLst>
          </p:cNvPr>
          <p:cNvSpPr/>
          <p:nvPr/>
        </p:nvSpPr>
        <p:spPr>
          <a:xfrm>
            <a:off x="600376" y="1092912"/>
            <a:ext cx="2734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범주형 데이터 시각화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5DD66C-5539-4F07-844F-9648B2B82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836" y="1684062"/>
            <a:ext cx="4490821" cy="2408122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656B4ACF-CB74-4919-A3E5-561A6B5C5E64}"/>
              </a:ext>
            </a:extLst>
          </p:cNvPr>
          <p:cNvGrpSpPr/>
          <p:nvPr/>
        </p:nvGrpSpPr>
        <p:grpSpPr>
          <a:xfrm>
            <a:off x="867258" y="4314002"/>
            <a:ext cx="3849976" cy="2307314"/>
            <a:chOff x="2233850" y="4605048"/>
            <a:chExt cx="3844221" cy="197689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F634ED5-12DA-45FF-919B-FEDA771A97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33850" y="4605048"/>
              <a:ext cx="3844221" cy="1976898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A6355DB-D941-4F54-A18A-CC88717A50F6}"/>
                </a:ext>
              </a:extLst>
            </p:cNvPr>
            <p:cNvSpPr/>
            <p:nvPr/>
          </p:nvSpPr>
          <p:spPr>
            <a:xfrm>
              <a:off x="2378868" y="4635453"/>
              <a:ext cx="85725" cy="17748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65219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F50948E-CF2E-4683-9A9A-1875CBAA2974}"/>
              </a:ext>
            </a:extLst>
          </p:cNvPr>
          <p:cNvSpPr/>
          <p:nvPr/>
        </p:nvSpPr>
        <p:spPr>
          <a:xfrm>
            <a:off x="6096000" y="4933043"/>
            <a:ext cx="3048000" cy="19159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</a:t>
            </a:r>
            <a:r>
              <a:rPr lang="ko-KR" altLang="en-US" dirty="0" err="1">
                <a:latin typeface="+mj-ea"/>
                <a:ea typeface="+mj-ea"/>
              </a:rPr>
              <a:t>전처리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519FCD2-7DE1-433E-A8C9-80B7B5105CEF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i="0" dirty="0" err="1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결측치</a:t>
            </a:r>
            <a:r>
              <a:rPr lang="ko-KR" altLang="en-US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altLang="ko-KR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&amp;</a:t>
            </a:r>
            <a:r>
              <a:rPr lang="en-US" altLang="ko-KR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ko-KR" altLang="en-US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이상치 처리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43972FE-F529-4291-96DA-2F5C0E084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635" y="1773271"/>
            <a:ext cx="3959978" cy="438893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475A454-0B1C-4418-97BD-FEEE51A76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1" y="1773271"/>
            <a:ext cx="4016188" cy="4388932"/>
          </a:xfrm>
          <a:prstGeom prst="rect">
            <a:avLst/>
          </a:prstGeom>
        </p:spPr>
      </p:pic>
      <p:sp>
        <p:nvSpPr>
          <p:cNvPr id="7" name="화살표: 왼쪽/오른쪽 6">
            <a:extLst>
              <a:ext uri="{FF2B5EF4-FFF2-40B4-BE49-F238E27FC236}">
                <a16:creationId xmlns:a16="http://schemas.microsoft.com/office/drawing/2014/main" id="{25CB1C3E-F063-475F-88BE-7E2C5255E8E5}"/>
              </a:ext>
            </a:extLst>
          </p:cNvPr>
          <p:cNvSpPr/>
          <p:nvPr/>
        </p:nvSpPr>
        <p:spPr>
          <a:xfrm>
            <a:off x="4149043" y="3822774"/>
            <a:ext cx="826371" cy="389604"/>
          </a:xfrm>
          <a:prstGeom prst="leftRightArrow">
            <a:avLst/>
          </a:prstGeom>
          <a:solidFill>
            <a:srgbClr val="29AF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7666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데이터 베이스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11FD7B9-7897-44BF-B0DE-908C8C8A2C6E}"/>
              </a:ext>
            </a:extLst>
          </p:cNvPr>
          <p:cNvGrpSpPr/>
          <p:nvPr/>
        </p:nvGrpSpPr>
        <p:grpSpPr>
          <a:xfrm>
            <a:off x="1415026" y="1420605"/>
            <a:ext cx="6313947" cy="3586463"/>
            <a:chOff x="436053" y="1166878"/>
            <a:chExt cx="8077200" cy="4518211"/>
          </a:xfrm>
        </p:grpSpPr>
        <p:sp>
          <p:nvSpPr>
            <p:cNvPr id="17" name="두루마리 모양: 가로로 말림 16">
              <a:extLst>
                <a:ext uri="{FF2B5EF4-FFF2-40B4-BE49-F238E27FC236}">
                  <a16:creationId xmlns:a16="http://schemas.microsoft.com/office/drawing/2014/main" id="{9355DE55-3FD0-4311-8246-C4885221316E}"/>
                </a:ext>
              </a:extLst>
            </p:cNvPr>
            <p:cNvSpPr/>
            <p:nvPr/>
          </p:nvSpPr>
          <p:spPr>
            <a:xfrm>
              <a:off x="436053" y="1166878"/>
              <a:ext cx="8077200" cy="4518211"/>
            </a:xfrm>
            <a:prstGeom prst="horizontalScroll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2003078-266B-4946-BD47-402013139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1479" y="1802160"/>
              <a:ext cx="7172081" cy="3247649"/>
            </a:xfrm>
            <a:prstGeom prst="rect">
              <a:avLst/>
            </a:prstGeom>
          </p:spPr>
        </p:pic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5ECA70B4-B7EE-4BA6-A690-01FD89D33A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566" y="5178429"/>
            <a:ext cx="956638" cy="95663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91AFB894-4100-4C0C-9F5E-B52C95D722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680" y="5203104"/>
            <a:ext cx="956638" cy="95663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D45E3833-DB77-4B4B-9952-B53E617890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794" y="5203104"/>
            <a:ext cx="956638" cy="956638"/>
          </a:xfrm>
          <a:prstGeom prst="rect">
            <a:avLst/>
          </a:prstGeom>
        </p:spPr>
      </p:pic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29C73053-84F1-4EF1-B5A3-691BC4ECF288}"/>
              </a:ext>
            </a:extLst>
          </p:cNvPr>
          <p:cNvCxnSpPr/>
          <p:nvPr/>
        </p:nvCxnSpPr>
        <p:spPr>
          <a:xfrm flipH="1">
            <a:off x="3509410" y="4751294"/>
            <a:ext cx="331694" cy="4518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E800ECBC-21CD-4BF3-869D-09F906D1340E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4571999" y="4751294"/>
            <a:ext cx="0" cy="4518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92C7786-08C9-4122-A5C5-475F2AA2BF4F}"/>
              </a:ext>
            </a:extLst>
          </p:cNvPr>
          <p:cNvCxnSpPr>
            <a:cxnSpLocks/>
          </p:cNvCxnSpPr>
          <p:nvPr/>
        </p:nvCxnSpPr>
        <p:spPr>
          <a:xfrm>
            <a:off x="5253743" y="4748123"/>
            <a:ext cx="331694" cy="4518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9F20054-8CD7-4189-8482-E773B6FA75BE}"/>
              </a:ext>
            </a:extLst>
          </p:cNvPr>
          <p:cNvSpPr/>
          <p:nvPr/>
        </p:nvSpPr>
        <p:spPr>
          <a:xfrm>
            <a:off x="600375" y="1092912"/>
            <a:ext cx="43033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MariaDB</a:t>
            </a:r>
            <a:r>
              <a:rPr lang="ko-KR" altLang="en-US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를 활용한 데이터 공유</a:t>
            </a:r>
            <a:r>
              <a:rPr lang="en-US" altLang="ko-KR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&amp;</a:t>
            </a:r>
            <a:r>
              <a:rPr lang="ko-KR" altLang="en-US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관리</a:t>
            </a:r>
          </a:p>
        </p:txBody>
      </p:sp>
    </p:spTree>
    <p:extLst>
      <p:ext uri="{BB962C8B-B14F-4D97-AF65-F5344CB8AC3E}">
        <p14:creationId xmlns:p14="http://schemas.microsoft.com/office/powerpoint/2010/main" val="294213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FCD2829-86D6-4C60-A9AF-2DB5C2749705}"/>
              </a:ext>
            </a:extLst>
          </p:cNvPr>
          <p:cNvCxnSpPr/>
          <p:nvPr/>
        </p:nvCxnSpPr>
        <p:spPr>
          <a:xfrm>
            <a:off x="600635" y="2841860"/>
            <a:ext cx="798755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object 3">
            <a:extLst>
              <a:ext uri="{FF2B5EF4-FFF2-40B4-BE49-F238E27FC236}">
                <a16:creationId xmlns:a16="http://schemas.microsoft.com/office/drawing/2014/main" id="{19A9FA3B-5A4F-4866-9733-B940D724DAE7}"/>
              </a:ext>
            </a:extLst>
          </p:cNvPr>
          <p:cNvGrpSpPr/>
          <p:nvPr/>
        </p:nvGrpSpPr>
        <p:grpSpPr>
          <a:xfrm>
            <a:off x="1043753" y="2233186"/>
            <a:ext cx="1227455" cy="1227455"/>
            <a:chOff x="4098035" y="1802879"/>
            <a:chExt cx="1227455" cy="1227455"/>
          </a:xfrm>
        </p:grpSpPr>
        <p:pic>
          <p:nvPicPr>
            <p:cNvPr id="37" name="object 4">
              <a:extLst>
                <a:ext uri="{FF2B5EF4-FFF2-40B4-BE49-F238E27FC236}">
                  <a16:creationId xmlns:a16="http://schemas.microsoft.com/office/drawing/2014/main" id="{A3EF43F0-E178-4493-8280-D39EC95447BF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38" name="object 5">
              <a:extLst>
                <a:ext uri="{FF2B5EF4-FFF2-40B4-BE49-F238E27FC236}">
                  <a16:creationId xmlns:a16="http://schemas.microsoft.com/office/drawing/2014/main" id="{8F1F2FC9-1973-4DAF-BA26-30CDD849E711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493328" y="94692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24" name="object 12">
            <a:extLst>
              <a:ext uri="{FF2B5EF4-FFF2-40B4-BE49-F238E27FC236}">
                <a16:creationId xmlns:a16="http://schemas.microsoft.com/office/drawing/2014/main" id="{BD54C53F-F161-4F50-9922-6DB095740D94}"/>
              </a:ext>
            </a:extLst>
          </p:cNvPr>
          <p:cNvSpPr txBox="1"/>
          <p:nvPr/>
        </p:nvSpPr>
        <p:spPr>
          <a:xfrm>
            <a:off x="1515246" y="2559582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1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28" name="object 16">
            <a:extLst>
              <a:ext uri="{FF2B5EF4-FFF2-40B4-BE49-F238E27FC236}">
                <a16:creationId xmlns:a16="http://schemas.microsoft.com/office/drawing/2014/main" id="{AA678136-FF8C-4241-80BE-6E284DF8C4FF}"/>
              </a:ext>
            </a:extLst>
          </p:cNvPr>
          <p:cNvSpPr txBox="1"/>
          <p:nvPr/>
        </p:nvSpPr>
        <p:spPr>
          <a:xfrm>
            <a:off x="1306105" y="3623873"/>
            <a:ext cx="70212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INTRO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32" name="object 20">
            <a:extLst>
              <a:ext uri="{FF2B5EF4-FFF2-40B4-BE49-F238E27FC236}">
                <a16:creationId xmlns:a16="http://schemas.microsoft.com/office/drawing/2014/main" id="{6CAC8881-33C8-4351-A714-D02D8E276086}"/>
              </a:ext>
            </a:extLst>
          </p:cNvPr>
          <p:cNvSpPr txBox="1"/>
          <p:nvPr/>
        </p:nvSpPr>
        <p:spPr>
          <a:xfrm>
            <a:off x="1119953" y="4117866"/>
            <a:ext cx="1452918" cy="66684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분석 배경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프로젝트 이해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39" name="object 3">
            <a:extLst>
              <a:ext uri="{FF2B5EF4-FFF2-40B4-BE49-F238E27FC236}">
                <a16:creationId xmlns:a16="http://schemas.microsoft.com/office/drawing/2014/main" id="{E7E4BA17-4487-43D0-88E6-4AEB9C757D9F}"/>
              </a:ext>
            </a:extLst>
          </p:cNvPr>
          <p:cNvGrpSpPr/>
          <p:nvPr/>
        </p:nvGrpSpPr>
        <p:grpSpPr>
          <a:xfrm>
            <a:off x="2935306" y="2232563"/>
            <a:ext cx="1227455" cy="1227455"/>
            <a:chOff x="4098035" y="1802879"/>
            <a:chExt cx="1227455" cy="1227455"/>
          </a:xfrm>
        </p:grpSpPr>
        <p:pic>
          <p:nvPicPr>
            <p:cNvPr id="40" name="object 4">
              <a:extLst>
                <a:ext uri="{FF2B5EF4-FFF2-40B4-BE49-F238E27FC236}">
                  <a16:creationId xmlns:a16="http://schemas.microsoft.com/office/drawing/2014/main" id="{CF549023-1F0F-45E5-8B61-EB1BBBDEF43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41" name="object 5">
              <a:extLst>
                <a:ext uri="{FF2B5EF4-FFF2-40B4-BE49-F238E27FC236}">
                  <a16:creationId xmlns:a16="http://schemas.microsoft.com/office/drawing/2014/main" id="{ABC05DE5-BE90-4267-914E-6A02B403EE2A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42" name="object 12">
            <a:extLst>
              <a:ext uri="{FF2B5EF4-FFF2-40B4-BE49-F238E27FC236}">
                <a16:creationId xmlns:a16="http://schemas.microsoft.com/office/drawing/2014/main" id="{3A5D8B54-2724-454F-8948-16A04B5C58B2}"/>
              </a:ext>
            </a:extLst>
          </p:cNvPr>
          <p:cNvSpPr txBox="1"/>
          <p:nvPr/>
        </p:nvSpPr>
        <p:spPr>
          <a:xfrm>
            <a:off x="3406799" y="2558959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2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43" name="object 16">
            <a:extLst>
              <a:ext uri="{FF2B5EF4-FFF2-40B4-BE49-F238E27FC236}">
                <a16:creationId xmlns:a16="http://schemas.microsoft.com/office/drawing/2014/main" id="{56CC726F-6DAA-483B-9879-B2BB06FE3B3B}"/>
              </a:ext>
            </a:extLst>
          </p:cNvPr>
          <p:cNvSpPr txBox="1"/>
          <p:nvPr/>
        </p:nvSpPr>
        <p:spPr>
          <a:xfrm>
            <a:off x="3251445" y="3621698"/>
            <a:ext cx="5945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Data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44" name="object 20">
            <a:extLst>
              <a:ext uri="{FF2B5EF4-FFF2-40B4-BE49-F238E27FC236}">
                <a16:creationId xmlns:a16="http://schemas.microsoft.com/office/drawing/2014/main" id="{13D78EA6-32AB-4898-8A76-14088F576136}"/>
              </a:ext>
            </a:extLst>
          </p:cNvPr>
          <p:cNvSpPr txBox="1"/>
          <p:nvPr/>
        </p:nvSpPr>
        <p:spPr>
          <a:xfrm>
            <a:off x="2905595" y="4113124"/>
            <a:ext cx="1304999" cy="99770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수집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</a:t>
            </a:r>
            <a:r>
              <a:rPr lang="ko-KR" altLang="en-US" sz="1400" b="1" spc="-25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전처리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3)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베이스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57" name="object 3">
            <a:extLst>
              <a:ext uri="{FF2B5EF4-FFF2-40B4-BE49-F238E27FC236}">
                <a16:creationId xmlns:a16="http://schemas.microsoft.com/office/drawing/2014/main" id="{E4C8848A-E218-40C8-9735-53CFF4C27C78}"/>
              </a:ext>
            </a:extLst>
          </p:cNvPr>
          <p:cNvGrpSpPr/>
          <p:nvPr/>
        </p:nvGrpSpPr>
        <p:grpSpPr>
          <a:xfrm>
            <a:off x="4903059" y="2228444"/>
            <a:ext cx="1227455" cy="1227455"/>
            <a:chOff x="4098035" y="1802879"/>
            <a:chExt cx="1227455" cy="1227455"/>
          </a:xfrm>
        </p:grpSpPr>
        <p:pic>
          <p:nvPicPr>
            <p:cNvPr id="58" name="object 4">
              <a:extLst>
                <a:ext uri="{FF2B5EF4-FFF2-40B4-BE49-F238E27FC236}">
                  <a16:creationId xmlns:a16="http://schemas.microsoft.com/office/drawing/2014/main" id="{D7ACCA5B-28F9-482D-8B7B-C21621B4835B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59" name="object 5">
              <a:extLst>
                <a:ext uri="{FF2B5EF4-FFF2-40B4-BE49-F238E27FC236}">
                  <a16:creationId xmlns:a16="http://schemas.microsoft.com/office/drawing/2014/main" id="{E62AB1CE-CAE0-4125-A56C-6EEC72F2D6AD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29AFCE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60" name="object 12">
            <a:extLst>
              <a:ext uri="{FF2B5EF4-FFF2-40B4-BE49-F238E27FC236}">
                <a16:creationId xmlns:a16="http://schemas.microsoft.com/office/drawing/2014/main" id="{FC05E928-7D07-4B68-84AD-A7889411E84D}"/>
              </a:ext>
            </a:extLst>
          </p:cNvPr>
          <p:cNvSpPr txBox="1"/>
          <p:nvPr/>
        </p:nvSpPr>
        <p:spPr>
          <a:xfrm>
            <a:off x="5374552" y="2554840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3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61" name="object 16">
            <a:extLst>
              <a:ext uri="{FF2B5EF4-FFF2-40B4-BE49-F238E27FC236}">
                <a16:creationId xmlns:a16="http://schemas.microsoft.com/office/drawing/2014/main" id="{199F1A79-5AAC-421A-B114-B1619FB40E04}"/>
              </a:ext>
            </a:extLst>
          </p:cNvPr>
          <p:cNvSpPr txBox="1"/>
          <p:nvPr/>
        </p:nvSpPr>
        <p:spPr>
          <a:xfrm>
            <a:off x="4994699" y="3617071"/>
            <a:ext cx="106406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ANALYSIS</a:t>
            </a:r>
          </a:p>
        </p:txBody>
      </p:sp>
      <p:sp>
        <p:nvSpPr>
          <p:cNvPr id="62" name="object 20">
            <a:extLst>
              <a:ext uri="{FF2B5EF4-FFF2-40B4-BE49-F238E27FC236}">
                <a16:creationId xmlns:a16="http://schemas.microsoft.com/office/drawing/2014/main" id="{8ADAFB0D-8AB2-406D-AC6F-ADA76DBF172C}"/>
              </a:ext>
            </a:extLst>
          </p:cNvPr>
          <p:cNvSpPr txBox="1"/>
          <p:nvPr/>
        </p:nvSpPr>
        <p:spPr>
          <a:xfrm>
            <a:off x="4979259" y="4113124"/>
            <a:ext cx="1452918" cy="99770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사용 프로그램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머신 러닝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3)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모델 해석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63" name="object 3">
            <a:extLst>
              <a:ext uri="{FF2B5EF4-FFF2-40B4-BE49-F238E27FC236}">
                <a16:creationId xmlns:a16="http://schemas.microsoft.com/office/drawing/2014/main" id="{6A899570-6B35-4F93-9EED-4FCA1B032B66}"/>
              </a:ext>
            </a:extLst>
          </p:cNvPr>
          <p:cNvGrpSpPr/>
          <p:nvPr/>
        </p:nvGrpSpPr>
        <p:grpSpPr>
          <a:xfrm>
            <a:off x="6955128" y="2228444"/>
            <a:ext cx="1227455" cy="1227455"/>
            <a:chOff x="4098035" y="1802879"/>
            <a:chExt cx="1227455" cy="1227455"/>
          </a:xfrm>
        </p:grpSpPr>
        <p:pic>
          <p:nvPicPr>
            <p:cNvPr id="64" name="object 4">
              <a:extLst>
                <a:ext uri="{FF2B5EF4-FFF2-40B4-BE49-F238E27FC236}">
                  <a16:creationId xmlns:a16="http://schemas.microsoft.com/office/drawing/2014/main" id="{DF264C79-54DD-4190-93AA-76149D74BFF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65" name="object 5">
              <a:extLst>
                <a:ext uri="{FF2B5EF4-FFF2-40B4-BE49-F238E27FC236}">
                  <a16:creationId xmlns:a16="http://schemas.microsoft.com/office/drawing/2014/main" id="{02784446-A59B-450C-A700-34DCF6700194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66" name="object 12">
            <a:extLst>
              <a:ext uri="{FF2B5EF4-FFF2-40B4-BE49-F238E27FC236}">
                <a16:creationId xmlns:a16="http://schemas.microsoft.com/office/drawing/2014/main" id="{617BDE0B-B7FE-4AB6-857A-FDAC10B63C2C}"/>
              </a:ext>
            </a:extLst>
          </p:cNvPr>
          <p:cNvSpPr txBox="1"/>
          <p:nvPr/>
        </p:nvSpPr>
        <p:spPr>
          <a:xfrm>
            <a:off x="7426621" y="2554840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4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67" name="object 16">
            <a:extLst>
              <a:ext uri="{FF2B5EF4-FFF2-40B4-BE49-F238E27FC236}">
                <a16:creationId xmlns:a16="http://schemas.microsoft.com/office/drawing/2014/main" id="{F124882F-BB87-44C8-B968-488DB836C0E3}"/>
              </a:ext>
            </a:extLst>
          </p:cNvPr>
          <p:cNvSpPr txBox="1"/>
          <p:nvPr/>
        </p:nvSpPr>
        <p:spPr>
          <a:xfrm>
            <a:off x="6844469" y="3617072"/>
            <a:ext cx="1448147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CONCLUSION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68" name="object 20">
            <a:extLst>
              <a:ext uri="{FF2B5EF4-FFF2-40B4-BE49-F238E27FC236}">
                <a16:creationId xmlns:a16="http://schemas.microsoft.com/office/drawing/2014/main" id="{ABA22A3B-7C96-49E6-A9DB-15EF85CC1144}"/>
              </a:ext>
            </a:extLst>
          </p:cNvPr>
          <p:cNvSpPr txBox="1"/>
          <p:nvPr/>
        </p:nvSpPr>
        <p:spPr>
          <a:xfrm>
            <a:off x="7031328" y="4113124"/>
            <a:ext cx="1304999" cy="66684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</a:t>
            </a: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기대 효과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활용 방안</a:t>
            </a:r>
            <a:endParaRPr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</p:spTree>
    <p:extLst>
      <p:ext uri="{BB962C8B-B14F-4D97-AF65-F5344CB8AC3E}">
        <p14:creationId xmlns:p14="http://schemas.microsoft.com/office/powerpoint/2010/main" val="3905865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36DCB576-385F-4F32-AAD3-2119FD3588B0}"/>
              </a:ext>
            </a:extLst>
          </p:cNvPr>
          <p:cNvSpPr/>
          <p:nvPr/>
        </p:nvSpPr>
        <p:spPr>
          <a:xfrm>
            <a:off x="6096000" y="4933043"/>
            <a:ext cx="3048000" cy="19159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C9EE9AE0-CBE2-46BD-AB6D-BBA338C1F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9" name="제목 4">
            <a:extLst>
              <a:ext uri="{FF2B5EF4-FFF2-40B4-BE49-F238E27FC236}">
                <a16:creationId xmlns:a16="http://schemas.microsoft.com/office/drawing/2014/main" id="{DD40CFBC-3AE1-49C5-A652-2930FB3C5998}"/>
              </a:ext>
            </a:extLst>
          </p:cNvPr>
          <p:cNvSpPr txBox="1">
            <a:spLocks/>
          </p:cNvSpPr>
          <p:nvPr/>
        </p:nvSpPr>
        <p:spPr>
          <a:xfrm>
            <a:off x="1464278" y="102262"/>
            <a:ext cx="5962650" cy="6381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3200" b="1" kern="1200" spc="-15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B31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r>
              <a:rPr lang="ko-KR" altLang="en-US" dirty="0">
                <a:latin typeface="+mj-ea"/>
                <a:ea typeface="+mj-ea"/>
              </a:rPr>
              <a:t>사용 프로그램</a:t>
            </a:r>
            <a:endParaRPr lang="ko-KR" dirty="0"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5F60E2-CE8B-49A2-B7DA-8DAF198180ED}"/>
              </a:ext>
            </a:extLst>
          </p:cNvPr>
          <p:cNvGrpSpPr/>
          <p:nvPr/>
        </p:nvGrpSpPr>
        <p:grpSpPr>
          <a:xfrm>
            <a:off x="720714" y="1658470"/>
            <a:ext cx="7702571" cy="4330991"/>
            <a:chOff x="930440" y="1415387"/>
            <a:chExt cx="7283119" cy="4027226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0EC2E21D-9829-4617-A5CE-0A7E8740A801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0440" y="1415387"/>
              <a:ext cx="7283119" cy="4027226"/>
            </a:xfrm>
            <a:prstGeom prst="rect">
              <a:avLst/>
            </a:prstGeom>
          </p:spPr>
        </p:pic>
        <p:sp>
          <p:nvSpPr>
            <p:cNvPr id="2" name="순서도: 처리 1">
              <a:extLst>
                <a:ext uri="{FF2B5EF4-FFF2-40B4-BE49-F238E27FC236}">
                  <a16:creationId xmlns:a16="http://schemas.microsoft.com/office/drawing/2014/main" id="{9BE7B5C3-4AE6-4427-854D-E381269136F7}"/>
                </a:ext>
              </a:extLst>
            </p:cNvPr>
            <p:cNvSpPr/>
            <p:nvPr/>
          </p:nvSpPr>
          <p:spPr>
            <a:xfrm>
              <a:off x="2070847" y="4392707"/>
              <a:ext cx="1013012" cy="53788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098" name="Picture 2" descr="Amazon RDS for MariaDB – Amazon Web Services(AWS)">
              <a:extLst>
                <a:ext uri="{FF2B5EF4-FFF2-40B4-BE49-F238E27FC236}">
                  <a16:creationId xmlns:a16="http://schemas.microsoft.com/office/drawing/2014/main" id="{30668321-496A-4CEA-8654-341D3FA239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70847" y="4392707"/>
              <a:ext cx="1144905" cy="5892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300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E593FCE-F01D-41C6-89A1-ADC5D6AF3003}"/>
              </a:ext>
            </a:extLst>
          </p:cNvPr>
          <p:cNvSpPr/>
          <p:nvPr/>
        </p:nvSpPr>
        <p:spPr>
          <a:xfrm>
            <a:off x="6096000" y="4933043"/>
            <a:ext cx="3048000" cy="19159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F6820EC-1C28-4D6A-8EF2-6016076B8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22E7A15-D85F-48F6-BA98-B4A07C744569}"/>
              </a:ext>
            </a:extLst>
          </p:cNvPr>
          <p:cNvSpPr/>
          <p:nvPr/>
        </p:nvSpPr>
        <p:spPr>
          <a:xfrm>
            <a:off x="4724139" y="1845337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모델 평가 기준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188D6B7-0270-46D4-8163-96AE0B513447}"/>
              </a:ext>
            </a:extLst>
          </p:cNvPr>
          <p:cNvGrpSpPr/>
          <p:nvPr/>
        </p:nvGrpSpPr>
        <p:grpSpPr>
          <a:xfrm>
            <a:off x="1314292" y="1653156"/>
            <a:ext cx="6515416" cy="4588254"/>
            <a:chOff x="908715" y="1697979"/>
            <a:chExt cx="6515416" cy="4588254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F14C7148-D6F3-483B-B05B-9F8319A7A1A3}"/>
                </a:ext>
              </a:extLst>
            </p:cNvPr>
            <p:cNvSpPr/>
            <p:nvPr/>
          </p:nvSpPr>
          <p:spPr>
            <a:xfrm>
              <a:off x="908715" y="1697979"/>
              <a:ext cx="1435425" cy="1435420"/>
            </a:xfrm>
            <a:prstGeom prst="ellipse">
              <a:avLst/>
            </a:prstGeom>
            <a:solidFill>
              <a:srgbClr val="6361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846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MAE</a:t>
              </a:r>
              <a:endParaRPr lang="ko-KR" altLang="en-US" sz="1846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411ACA6-899C-4538-8FE9-B2145A9A04BA}"/>
                </a:ext>
              </a:extLst>
            </p:cNvPr>
            <p:cNvSpPr/>
            <p:nvPr/>
          </p:nvSpPr>
          <p:spPr>
            <a:xfrm>
              <a:off x="908715" y="3274396"/>
              <a:ext cx="1435425" cy="1435420"/>
            </a:xfrm>
            <a:prstGeom prst="ellipse">
              <a:avLst/>
            </a:prstGeom>
            <a:solidFill>
              <a:srgbClr val="63616B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846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MSE</a:t>
              </a:r>
              <a:endParaRPr lang="ko-KR" altLang="en-US" sz="1846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27DC55B3-F5F8-4054-BD85-461B419560E6}"/>
                </a:ext>
              </a:extLst>
            </p:cNvPr>
            <p:cNvSpPr/>
            <p:nvPr/>
          </p:nvSpPr>
          <p:spPr>
            <a:xfrm>
              <a:off x="908715" y="4850813"/>
              <a:ext cx="1435425" cy="1435420"/>
            </a:xfrm>
            <a:prstGeom prst="ellipse">
              <a:avLst/>
            </a:prstGeom>
            <a:solidFill>
              <a:srgbClr val="0C3F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latinLnBrk="0">
                <a:spcBef>
                  <a:spcPts val="185"/>
                </a:spcBef>
                <a:tabLst>
                  <a:tab pos="65944" algn="l"/>
                  <a:tab pos="105510" algn="l"/>
                </a:tabLst>
              </a:pPr>
              <a:r>
                <a:rPr lang="en-US" altLang="ko-KR" sz="184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R2</a:t>
              </a:r>
              <a:endParaRPr lang="ko-KR" altLang="en-US" sz="184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C1C76AF-1673-41D3-A282-17E27AF48A26}"/>
                </a:ext>
              </a:extLst>
            </p:cNvPr>
            <p:cNvGrpSpPr/>
            <p:nvPr/>
          </p:nvGrpSpPr>
          <p:grpSpPr>
            <a:xfrm>
              <a:off x="3066890" y="2626659"/>
              <a:ext cx="4357241" cy="3659574"/>
              <a:chOff x="2471209" y="3589620"/>
              <a:chExt cx="2644966" cy="2584567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B3B6209-CE19-43C5-BCCD-7794D9E71E9C}"/>
                  </a:ext>
                </a:extLst>
              </p:cNvPr>
              <p:cNvSpPr/>
              <p:nvPr/>
            </p:nvSpPr>
            <p:spPr>
              <a:xfrm>
                <a:off x="2502997" y="3589620"/>
                <a:ext cx="2507885" cy="366936"/>
              </a:xfrm>
              <a:prstGeom prst="rect">
                <a:avLst/>
              </a:prstGeom>
              <a:solidFill>
                <a:srgbClr val="0C3F8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ko-KR" altLang="en-US" sz="1850" b="1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결정계수</a:t>
                </a:r>
                <a:r>
                  <a:rPr lang="en-US" altLang="ko-KR" sz="1850" b="1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(R2)</a:t>
                </a: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58D19140-E317-44F3-ABDD-FA7FE89D36C1}"/>
                  </a:ext>
                </a:extLst>
              </p:cNvPr>
              <p:cNvSpPr/>
              <p:nvPr/>
            </p:nvSpPr>
            <p:spPr>
              <a:xfrm>
                <a:off x="2471209" y="4045372"/>
                <a:ext cx="2644966" cy="203779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ko-KR" altLang="en-US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설명력 </a:t>
                </a:r>
                <a:r>
                  <a:rPr lang="en-US" altLang="ko-KR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= </a:t>
                </a:r>
                <a:r>
                  <a:rPr lang="ko-KR" altLang="en-US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예측력</a:t>
                </a:r>
                <a:r>
                  <a:rPr lang="en-US" altLang="ko-KR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(</a:t>
                </a:r>
                <a:r>
                  <a:rPr lang="ko-KR" altLang="en-US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훈련결과의 데이터를 잘 설명하고 있는지 여부 확인</a:t>
                </a:r>
                <a:r>
                  <a:rPr lang="en-US" altLang="ko-KR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) : </a:t>
                </a:r>
                <a:r>
                  <a:rPr lang="ko-KR" altLang="en-US" sz="1600" spc="-60" dirty="0" err="1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설명계수라고</a:t>
                </a:r>
                <a:r>
                  <a:rPr lang="ko-KR" altLang="en-US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 칭한다</a:t>
                </a:r>
              </a:p>
              <a:p>
                <a:pPr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ko-KR" altLang="en-US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    </a:t>
                </a:r>
              </a:p>
              <a:p>
                <a:pPr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ko-KR" altLang="en-US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모델의 설명력이 </a:t>
                </a:r>
                <a:r>
                  <a:rPr lang="ko-KR" altLang="en-US" sz="1600" spc="-60" dirty="0" err="1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좋은지</a:t>
                </a:r>
                <a:r>
                  <a:rPr lang="ko-KR" altLang="en-US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 나쁜지를 나타내는 지표</a:t>
                </a:r>
                <a:r>
                  <a:rPr lang="en-US" altLang="ko-KR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(</a:t>
                </a:r>
                <a:r>
                  <a:rPr lang="ko-KR" altLang="en-US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예측을 잘 할 수 있는지 없는지를 결정한다</a:t>
                </a:r>
                <a:r>
                  <a:rPr lang="en-US" altLang="ko-KR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).</a:t>
                </a:r>
              </a:p>
              <a:p>
                <a:pPr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en-US" altLang="ko-KR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    </a:t>
                </a:r>
              </a:p>
              <a:p>
                <a:pPr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ko-KR" altLang="en-US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값의 범위는 </a:t>
                </a:r>
                <a:r>
                  <a:rPr lang="en-US" altLang="ko-KR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0~1 : 1</a:t>
                </a:r>
                <a:r>
                  <a:rPr lang="ko-KR" altLang="en-US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에 가까울수록 설명력이 좋다고 표현함 </a:t>
                </a:r>
                <a:r>
                  <a:rPr lang="en-US" altLang="ko-KR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(</a:t>
                </a:r>
                <a:r>
                  <a:rPr lang="ko-KR" altLang="en-US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분석 보고서에 항상 들어가는 내용이다</a:t>
                </a:r>
                <a:r>
                  <a:rPr lang="en-US" altLang="ko-KR" sz="1600" spc="-60" dirty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 고딕" panose="02000500000000000000" pitchFamily="2" charset="-127"/>
                    <a:ea typeface="한컴 고딕" panose="02000500000000000000" pitchFamily="2" charset="-127"/>
                  </a:rPr>
                  <a:t>).</a:t>
                </a: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3BF5EBA0-3988-42D2-8235-5732DE4E8484}"/>
                  </a:ext>
                </a:extLst>
              </p:cNvPr>
              <p:cNvSpPr/>
              <p:nvPr/>
            </p:nvSpPr>
            <p:spPr>
              <a:xfrm>
                <a:off x="2559639" y="6127940"/>
                <a:ext cx="2507885" cy="46247"/>
              </a:xfrm>
              <a:prstGeom prst="rect">
                <a:avLst/>
              </a:prstGeom>
              <a:solidFill>
                <a:srgbClr val="0C3F83"/>
              </a:solidFill>
              <a:ln>
                <a:solidFill>
                  <a:srgbClr val="3E3D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endParaRPr lang="en-US" altLang="ko-KR" sz="1193" b="1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C300107E-A3AE-4A8A-AAB9-9F4424D23168}"/>
                </a:ext>
              </a:extLst>
            </p:cNvPr>
            <p:cNvSpPr/>
            <p:nvPr/>
          </p:nvSpPr>
          <p:spPr>
            <a:xfrm rot="5400000">
              <a:off x="2641285" y="5513154"/>
              <a:ext cx="128460" cy="110739"/>
            </a:xfrm>
            <a:prstGeom prst="triangle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534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8396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2672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77838600-1B1C-4851-877B-93D7E4170656}"/>
              </a:ext>
            </a:extLst>
          </p:cNvPr>
          <p:cNvSpPr/>
          <p:nvPr/>
        </p:nvSpPr>
        <p:spPr>
          <a:xfrm>
            <a:off x="6212541" y="4729536"/>
            <a:ext cx="2931459" cy="2128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493328" y="94692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팀원 소개</a:t>
            </a:r>
          </a:p>
        </p:txBody>
      </p:sp>
      <p:sp>
        <p:nvSpPr>
          <p:cNvPr id="56" name="object 16">
            <a:extLst>
              <a:ext uri="{FF2B5EF4-FFF2-40B4-BE49-F238E27FC236}">
                <a16:creationId xmlns:a16="http://schemas.microsoft.com/office/drawing/2014/main" id="{B9DAA2D7-F740-4425-8785-2D4A63AC655F}"/>
              </a:ext>
            </a:extLst>
          </p:cNvPr>
          <p:cNvSpPr txBox="1"/>
          <p:nvPr/>
        </p:nvSpPr>
        <p:spPr>
          <a:xfrm>
            <a:off x="5852291" y="4235179"/>
            <a:ext cx="1187301" cy="10490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ko-KR" altLang="en-US" sz="1600" b="1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김동욱</a:t>
            </a:r>
            <a:endParaRPr lang="en-US" altLang="ko-KR" sz="1600" b="1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데이터 </a:t>
            </a:r>
            <a:r>
              <a:rPr lang="ko-KR" altLang="en-US" sz="1200" dirty="0" err="1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전처리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데이터 시각화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데이터 분석 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발표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</p:txBody>
      </p:sp>
      <p:sp>
        <p:nvSpPr>
          <p:cNvPr id="70" name="object 16">
            <a:extLst>
              <a:ext uri="{FF2B5EF4-FFF2-40B4-BE49-F238E27FC236}">
                <a16:creationId xmlns:a16="http://schemas.microsoft.com/office/drawing/2014/main" id="{9D753A6F-DB9C-428E-86D2-2027B39DA55B}"/>
              </a:ext>
            </a:extLst>
          </p:cNvPr>
          <p:cNvSpPr txBox="1"/>
          <p:nvPr/>
        </p:nvSpPr>
        <p:spPr>
          <a:xfrm>
            <a:off x="7580512" y="4233263"/>
            <a:ext cx="1167858" cy="10490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ko-KR" altLang="en-US" sz="1600" b="1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박재현</a:t>
            </a:r>
            <a:endParaRPr lang="en-US" altLang="ko-KR" sz="1600" b="1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데이터 </a:t>
            </a:r>
            <a:r>
              <a:rPr lang="ko-KR" altLang="en-US" sz="1200" dirty="0" err="1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전처리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데이터 분석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PPT</a:t>
            </a: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 제작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발표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</p:txBody>
      </p:sp>
      <p:sp>
        <p:nvSpPr>
          <p:cNvPr id="71" name="object 16">
            <a:extLst>
              <a:ext uri="{FF2B5EF4-FFF2-40B4-BE49-F238E27FC236}">
                <a16:creationId xmlns:a16="http://schemas.microsoft.com/office/drawing/2014/main" id="{AEA8EF83-86A6-441B-B40E-2192F4530FCB}"/>
              </a:ext>
            </a:extLst>
          </p:cNvPr>
          <p:cNvSpPr txBox="1"/>
          <p:nvPr/>
        </p:nvSpPr>
        <p:spPr>
          <a:xfrm>
            <a:off x="2158286" y="4233263"/>
            <a:ext cx="1167859" cy="654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ko-KR" altLang="en-US" sz="1600" b="1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최서윤</a:t>
            </a:r>
            <a:endParaRPr lang="en-US" altLang="ko-KR" sz="1600" b="1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데이터 분석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문서작업 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179C418A-BAEB-4909-B3B9-8F3C2D38DF6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95"/>
          <a:stretch/>
        </p:blipFill>
        <p:spPr>
          <a:xfrm>
            <a:off x="2271123" y="2750977"/>
            <a:ext cx="942187" cy="137938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B5E95FC-CE37-4D02-9448-73062F2477A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79"/>
          <a:stretch/>
        </p:blipFill>
        <p:spPr>
          <a:xfrm>
            <a:off x="5974867" y="2750977"/>
            <a:ext cx="924486" cy="1379384"/>
          </a:xfrm>
          <a:prstGeom prst="rect">
            <a:avLst/>
          </a:prstGeom>
        </p:spPr>
      </p:pic>
      <p:sp>
        <p:nvSpPr>
          <p:cNvPr id="27" name="object 16">
            <a:extLst>
              <a:ext uri="{FF2B5EF4-FFF2-40B4-BE49-F238E27FC236}">
                <a16:creationId xmlns:a16="http://schemas.microsoft.com/office/drawing/2014/main" id="{AAC0C9FB-6241-424C-A89E-7A895D393861}"/>
              </a:ext>
            </a:extLst>
          </p:cNvPr>
          <p:cNvSpPr txBox="1"/>
          <p:nvPr/>
        </p:nvSpPr>
        <p:spPr>
          <a:xfrm>
            <a:off x="4025165" y="2229515"/>
            <a:ext cx="976674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2000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 Leader</a:t>
            </a:r>
            <a:endParaRPr sz="20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28" name="object 16">
            <a:extLst>
              <a:ext uri="{FF2B5EF4-FFF2-40B4-BE49-F238E27FC236}">
                <a16:creationId xmlns:a16="http://schemas.microsoft.com/office/drawing/2014/main" id="{C5408474-BA9A-4BB1-A97E-4710D9451A1E}"/>
              </a:ext>
            </a:extLst>
          </p:cNvPr>
          <p:cNvSpPr txBox="1"/>
          <p:nvPr/>
        </p:nvSpPr>
        <p:spPr>
          <a:xfrm>
            <a:off x="3831415" y="4221594"/>
            <a:ext cx="1212640" cy="851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ko-KR" altLang="en-US" sz="1600" b="1" dirty="0" err="1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이보윤</a:t>
            </a:r>
            <a:endParaRPr lang="en-US" altLang="ko-KR" sz="1600" b="1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데이터 </a:t>
            </a:r>
            <a:r>
              <a:rPr lang="ko-KR" altLang="en-US" sz="1200" dirty="0" err="1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전처리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데이터 분석 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총괄 지휘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A98E2D44-C46C-4256-8727-F212C51A793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993" y="2750977"/>
            <a:ext cx="1379383" cy="1379383"/>
          </a:xfrm>
          <a:prstGeom prst="rect">
            <a:avLst/>
          </a:prstGeom>
        </p:spPr>
      </p:pic>
      <p:sp>
        <p:nvSpPr>
          <p:cNvPr id="31" name="object 16">
            <a:extLst>
              <a:ext uri="{FF2B5EF4-FFF2-40B4-BE49-F238E27FC236}">
                <a16:creationId xmlns:a16="http://schemas.microsoft.com/office/drawing/2014/main" id="{C7651921-9D46-4BF1-9A26-435E8300C65D}"/>
              </a:ext>
            </a:extLst>
          </p:cNvPr>
          <p:cNvSpPr txBox="1"/>
          <p:nvPr/>
        </p:nvSpPr>
        <p:spPr>
          <a:xfrm>
            <a:off x="395630" y="4233263"/>
            <a:ext cx="1212640" cy="851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ko-KR" altLang="en-US" sz="1600" b="1" dirty="0" err="1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조재경</a:t>
            </a:r>
            <a:endParaRPr lang="en-US" altLang="ko-KR" sz="1600" b="1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데이터 분석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PPT </a:t>
            </a: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제작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한컴 고딕"/>
              </a:rPr>
              <a:t>발표 </a:t>
            </a:r>
            <a:endParaRPr lang="en-US" altLang="ko-KR" sz="1200" dirty="0">
              <a:solidFill>
                <a:schemeClr val="accent1">
                  <a:lumMod val="50000"/>
                </a:schemeClr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한컴 고딕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1463F653-A8E8-4E40-B44D-5B29BCB21C5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95"/>
          <a:stretch/>
        </p:blipFill>
        <p:spPr>
          <a:xfrm>
            <a:off x="541005" y="2750977"/>
            <a:ext cx="942187" cy="1379383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6D16C076-D63F-4671-B475-44B418486B4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79"/>
          <a:stretch/>
        </p:blipFill>
        <p:spPr>
          <a:xfrm>
            <a:off x="7678434" y="2750977"/>
            <a:ext cx="924486" cy="1379384"/>
          </a:xfrm>
          <a:prstGeom prst="rect">
            <a:avLst/>
          </a:prstGeom>
        </p:spPr>
      </p:pic>
      <p:pic>
        <p:nvPicPr>
          <p:cNvPr id="9" name="그래픽 8" descr="왕관">
            <a:extLst>
              <a:ext uri="{FF2B5EF4-FFF2-40B4-BE49-F238E27FC236}">
                <a16:creationId xmlns:a16="http://schemas.microsoft.com/office/drawing/2014/main" id="{8EA863C6-EFEB-4AE7-8674-9E260A74B7C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40306" y="2533716"/>
            <a:ext cx="340659" cy="34065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5680DE-6E72-425F-A529-41BA251E69C2}"/>
              </a:ext>
            </a:extLst>
          </p:cNvPr>
          <p:cNvSpPr/>
          <p:nvPr/>
        </p:nvSpPr>
        <p:spPr>
          <a:xfrm>
            <a:off x="5477435" y="1801908"/>
            <a:ext cx="3666566" cy="70525"/>
          </a:xfrm>
          <a:prstGeom prst="rect">
            <a:avLst/>
          </a:prstGeom>
          <a:gradFill flip="none" rotWithShape="1">
            <a:gsLst>
              <a:gs pos="53990">
                <a:schemeClr val="bg1">
                  <a:lumMod val="95000"/>
                </a:schemeClr>
              </a:gs>
              <a:gs pos="28000">
                <a:schemeClr val="accent1">
                  <a:lumMod val="20000"/>
                  <a:lumOff val="80000"/>
                </a:schemeClr>
              </a:gs>
              <a:gs pos="0">
                <a:srgbClr val="29AFCE"/>
              </a:gs>
              <a:gs pos="74000">
                <a:schemeClr val="accent1">
                  <a:lumMod val="20000"/>
                  <a:lumOff val="80000"/>
                </a:schemeClr>
              </a:gs>
              <a:gs pos="100000">
                <a:srgbClr val="29AFCE">
                  <a:alpha val="5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791E03-F1EC-4E2D-A1D2-3DFBBA333698}"/>
              </a:ext>
            </a:extLst>
          </p:cNvPr>
          <p:cNvSpPr txBox="1"/>
          <p:nvPr/>
        </p:nvSpPr>
        <p:spPr>
          <a:xfrm>
            <a:off x="5442262" y="1287658"/>
            <a:ext cx="3441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gradFill>
                  <a:gsLst>
                    <a:gs pos="53990">
                      <a:schemeClr val="accent1">
                        <a:lumMod val="75000"/>
                      </a:schemeClr>
                    </a:gs>
                    <a:gs pos="28000">
                      <a:schemeClr val="accent1">
                        <a:lumMod val="40000"/>
                        <a:lumOff val="60000"/>
                      </a:schemeClr>
                    </a:gs>
                    <a:gs pos="0">
                      <a:srgbClr val="29AFCE"/>
                    </a:gs>
                    <a:gs pos="74000">
                      <a:schemeClr val="accent1">
                        <a:lumMod val="20000"/>
                        <a:lumOff val="80000"/>
                      </a:schemeClr>
                    </a:gs>
                    <a:gs pos="100000">
                      <a:srgbClr val="29AFCE">
                        <a:alpha val="56000"/>
                      </a:srgbClr>
                    </a:gs>
                  </a:gsLst>
                  <a:lin ang="0" scaled="1"/>
                </a:gradFill>
              </a:rPr>
              <a:t>Team Member</a:t>
            </a:r>
            <a:endParaRPr lang="ko-KR" altLang="en-US" sz="3200" b="1" dirty="0">
              <a:gradFill>
                <a:gsLst>
                  <a:gs pos="53990">
                    <a:schemeClr val="accent1">
                      <a:lumMod val="75000"/>
                    </a:schemeClr>
                  </a:gs>
                  <a:gs pos="28000">
                    <a:schemeClr val="accent1">
                      <a:lumMod val="40000"/>
                      <a:lumOff val="60000"/>
                    </a:schemeClr>
                  </a:gs>
                  <a:gs pos="0">
                    <a:srgbClr val="29AFCE"/>
                  </a:gs>
                  <a:gs pos="74000">
                    <a:schemeClr val="accent1">
                      <a:lumMod val="20000"/>
                      <a:lumOff val="80000"/>
                    </a:schemeClr>
                  </a:gs>
                  <a:gs pos="100000">
                    <a:srgbClr val="29AFCE">
                      <a:alpha val="56000"/>
                    </a:srgbClr>
                  </a:gs>
                </a:gsLst>
                <a:lin ang="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347608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>
            <a:spLocks/>
          </p:cNvSpPr>
          <p:nvPr/>
        </p:nvSpPr>
        <p:spPr bwMode="auto">
          <a:xfrm>
            <a:off x="3261946" y="2820557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5805854" y="2820557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659423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9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9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662354" y="1482660"/>
            <a:ext cx="2782766" cy="1239715"/>
          </a:xfrm>
          <a:custGeom>
            <a:avLst/>
            <a:gdLst>
              <a:gd name="T0" fmla="*/ 401 w 803"/>
              <a:gd name="T1" fmla="*/ 78 h 357"/>
              <a:gd name="T2" fmla="*/ 724 w 803"/>
              <a:gd name="T3" fmla="*/ 357 h 357"/>
              <a:gd name="T4" fmla="*/ 803 w 803"/>
              <a:gd name="T5" fmla="*/ 357 h 357"/>
              <a:gd name="T6" fmla="*/ 401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1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1" y="78"/>
                </a:moveTo>
                <a:cubicBezTo>
                  <a:pt x="565" y="78"/>
                  <a:pt x="701" y="200"/>
                  <a:pt x="724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79" y="157"/>
                  <a:pt x="608" y="0"/>
                  <a:pt x="401" y="0"/>
                </a:cubicBezTo>
                <a:cubicBezTo>
                  <a:pt x="194" y="0"/>
                  <a:pt x="23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7" y="78"/>
                  <a:pt x="401" y="78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3175489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3175489" y="1482660"/>
            <a:ext cx="2785697" cy="1239715"/>
          </a:xfrm>
          <a:custGeom>
            <a:avLst/>
            <a:gdLst>
              <a:gd name="T0" fmla="*/ 402 w 804"/>
              <a:gd name="T1" fmla="*/ 78 h 357"/>
              <a:gd name="T2" fmla="*/ 725 w 804"/>
              <a:gd name="T3" fmla="*/ 357 h 357"/>
              <a:gd name="T4" fmla="*/ 804 w 804"/>
              <a:gd name="T5" fmla="*/ 357 h 357"/>
              <a:gd name="T6" fmla="*/ 402 w 804"/>
              <a:gd name="T7" fmla="*/ 0 h 357"/>
              <a:gd name="T8" fmla="*/ 0 w 804"/>
              <a:gd name="T9" fmla="*/ 357 h 357"/>
              <a:gd name="T10" fmla="*/ 79 w 804"/>
              <a:gd name="T11" fmla="*/ 357 h 357"/>
              <a:gd name="T12" fmla="*/ 402 w 804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4" y="357"/>
                  <a:pt x="804" y="357"/>
                  <a:pt x="804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9" y="357"/>
                  <a:pt x="79" y="357"/>
                  <a:pt x="79" y="357"/>
                </a:cubicBezTo>
                <a:cubicBezTo>
                  <a:pt x="102" y="200"/>
                  <a:pt x="238" y="78"/>
                  <a:pt x="402" y="78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5698881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5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5" y="0"/>
                  <a:pt x="725" y="0"/>
                  <a:pt x="725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5698882" y="1482660"/>
            <a:ext cx="2782766" cy="1239715"/>
          </a:xfrm>
          <a:custGeom>
            <a:avLst/>
            <a:gdLst>
              <a:gd name="T0" fmla="*/ 402 w 803"/>
              <a:gd name="T1" fmla="*/ 78 h 357"/>
              <a:gd name="T2" fmla="*/ 725 w 803"/>
              <a:gd name="T3" fmla="*/ 357 h 357"/>
              <a:gd name="T4" fmla="*/ 803 w 803"/>
              <a:gd name="T5" fmla="*/ 357 h 357"/>
              <a:gd name="T6" fmla="*/ 402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2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8" y="78"/>
                  <a:pt x="402" y="78"/>
                </a:cubicBezTo>
                <a:close/>
              </a:path>
            </a:pathLst>
          </a:cu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1068266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6" name="Oval 14"/>
          <p:cNvSpPr>
            <a:spLocks noChangeArrowheads="1"/>
          </p:cNvSpPr>
          <p:nvPr/>
        </p:nvSpPr>
        <p:spPr bwMode="auto">
          <a:xfrm>
            <a:off x="3587262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7" name="Oval 15"/>
          <p:cNvSpPr>
            <a:spLocks noChangeArrowheads="1"/>
          </p:cNvSpPr>
          <p:nvPr/>
        </p:nvSpPr>
        <p:spPr bwMode="auto">
          <a:xfrm>
            <a:off x="6098501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1970943" y="2775129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4490671" y="2775129"/>
            <a:ext cx="193431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7001177" y="2775129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3798" y="3004685"/>
            <a:ext cx="1749197" cy="30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항구별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평균으로 대체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765692" y="3004685"/>
            <a:ext cx="1643399" cy="5118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Upper_bound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값인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algn="ctr"/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30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으로 대체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574287" y="3004685"/>
            <a:ext cx="1048684" cy="30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변수 인코딩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79315" y="2262656"/>
            <a:ext cx="978153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결측치</a:t>
            </a:r>
            <a:endParaRPr lang="ko-KR" altLang="en-US" sz="2215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499593" y="2262656"/>
            <a:ext cx="2175597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이상치</a:t>
            </a:r>
            <a:r>
              <a:rPr lang="en-US" altLang="ko-KR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배 연령</a:t>
            </a:r>
            <a:r>
              <a:rPr lang="en-US" altLang="ko-KR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  <a:endParaRPr lang="ko-KR" altLang="en-US" sz="2215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175138" y="2262656"/>
            <a:ext cx="1846979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C657C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범주형 데이터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FA602C2-AFA8-4DA1-B9BD-3485B8A098EF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&lt;Data 1&gt;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FBDB00D-6B43-4611-ADFD-45A99F0CA36C}"/>
              </a:ext>
            </a:extLst>
          </p:cNvPr>
          <p:cNvGrpSpPr/>
          <p:nvPr/>
        </p:nvGrpSpPr>
        <p:grpSpPr>
          <a:xfrm>
            <a:off x="3392817" y="4571589"/>
            <a:ext cx="2389137" cy="573899"/>
            <a:chOff x="-2487935" y="4335668"/>
            <a:chExt cx="2389137" cy="573899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88AF43B-8AFF-4651-AE70-9B7158C447CA}"/>
                </a:ext>
              </a:extLst>
            </p:cNvPr>
            <p:cNvSpPr/>
            <p:nvPr/>
          </p:nvSpPr>
          <p:spPr>
            <a:xfrm>
              <a:off x="-2487935" y="4335668"/>
              <a:ext cx="2389137" cy="392752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상관성이 매우 낮음 </a:t>
              </a:r>
              <a:r>
                <a:rPr lang="en-US" altLang="ko-KR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(0.001 </a:t>
              </a:r>
              <a:r>
                <a:rPr lang="ko-KR" altLang="en-US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이하</a:t>
              </a:r>
              <a:r>
                <a:rPr lang="en-US" altLang="ko-KR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5BEDC70E-12FC-4BAD-9DE3-8D15714715FF}"/>
                </a:ext>
              </a:extLst>
            </p:cNvPr>
            <p:cNvSpPr/>
            <p:nvPr/>
          </p:nvSpPr>
          <p:spPr>
            <a:xfrm rot="10800000">
              <a:off x="-1388890" y="4728420"/>
              <a:ext cx="191045" cy="181147"/>
            </a:xfrm>
            <a:prstGeom prst="triangle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534" b="1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3438EB2-B0DA-4858-8430-E7939074623B}"/>
              </a:ext>
            </a:extLst>
          </p:cNvPr>
          <p:cNvGrpSpPr/>
          <p:nvPr/>
        </p:nvGrpSpPr>
        <p:grpSpPr>
          <a:xfrm>
            <a:off x="528917" y="5165765"/>
            <a:ext cx="7160991" cy="513005"/>
            <a:chOff x="528917" y="4923719"/>
            <a:chExt cx="7160991" cy="51300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87D9DEB-5720-40E7-A053-2754AE4BBE1B}"/>
                </a:ext>
              </a:extLst>
            </p:cNvPr>
            <p:cNvSpPr txBox="1"/>
            <p:nvPr/>
          </p:nvSpPr>
          <p:spPr>
            <a:xfrm>
              <a:off x="528917" y="5009583"/>
              <a:ext cx="7160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제거한 컬럼 </a:t>
              </a:r>
              <a:r>
                <a:rPr lang="en-US" altLang="ko-KR" dirty="0"/>
                <a:t>: ID, SHIPMANAGER, BN, ATA_LT, month, day, hour, minute</a:t>
              </a:r>
              <a:endParaRPr lang="ko-KR" altLang="en-US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2933FD5C-9342-4E8F-A2ED-9D7A7C8672FA}"/>
                </a:ext>
              </a:extLst>
            </p:cNvPr>
            <p:cNvSpPr/>
            <p:nvPr/>
          </p:nvSpPr>
          <p:spPr>
            <a:xfrm flipV="1">
              <a:off x="597100" y="4923719"/>
              <a:ext cx="6796555" cy="45720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en-US" altLang="ko-KR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818B402-0166-49C9-932D-72E50EF7E348}"/>
                </a:ext>
              </a:extLst>
            </p:cNvPr>
            <p:cNvSpPr/>
            <p:nvPr/>
          </p:nvSpPr>
          <p:spPr>
            <a:xfrm>
              <a:off x="597100" y="5391005"/>
              <a:ext cx="6796555" cy="45719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en-US" altLang="ko-KR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808D38B-E93E-452A-A05F-DADFBD4D4D83}"/>
              </a:ext>
            </a:extLst>
          </p:cNvPr>
          <p:cNvGrpSpPr/>
          <p:nvPr/>
        </p:nvGrpSpPr>
        <p:grpSpPr>
          <a:xfrm>
            <a:off x="1712083" y="732866"/>
            <a:ext cx="5587261" cy="6134099"/>
            <a:chOff x="1774706" y="741831"/>
            <a:chExt cx="5587261" cy="6134099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5AF4C988-C6E7-421A-AD60-C83323605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4706" y="741831"/>
              <a:ext cx="5587261" cy="6134099"/>
            </a:xfrm>
            <a:prstGeom prst="rect">
              <a:avLst/>
            </a:prstGeom>
          </p:spPr>
        </p:pic>
        <p:sp>
          <p:nvSpPr>
            <p:cNvPr id="32" name="액자 31">
              <a:extLst>
                <a:ext uri="{FF2B5EF4-FFF2-40B4-BE49-F238E27FC236}">
                  <a16:creationId xmlns:a16="http://schemas.microsoft.com/office/drawing/2014/main" id="{5C73688D-EBC7-457C-BE06-85C8FD11A58B}"/>
                </a:ext>
              </a:extLst>
            </p:cNvPr>
            <p:cNvSpPr/>
            <p:nvPr/>
          </p:nvSpPr>
          <p:spPr>
            <a:xfrm>
              <a:off x="3636433" y="2748606"/>
              <a:ext cx="935567" cy="265646"/>
            </a:xfrm>
            <a:prstGeom prst="fram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4322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020226"/>
              </p:ext>
            </p:extLst>
          </p:nvPr>
        </p:nvGraphicFramePr>
        <p:xfrm>
          <a:off x="647711" y="1805476"/>
          <a:ext cx="7848589" cy="39262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6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69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1109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스케일링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모델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MAE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MSE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R2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MinMaxScaler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HGB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55.010970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20873.429794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0.281361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RobustScaler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HGB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55.051707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20994.448045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0.277194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StandardScaler</a:t>
                      </a:r>
                      <a:endParaRPr lang="ko-KR" altLang="en-US" sz="1200" b="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b="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HGB</a:t>
                      </a:r>
                      <a:endParaRPr lang="ko-KR" altLang="en-US" sz="1200" b="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b="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54.994847</a:t>
                      </a:r>
                      <a:endParaRPr lang="ko-KR" altLang="en-US" sz="1200" b="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20928.868991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0.279452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7D4392A1-135C-4C63-AC85-E6B330A7EC32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&lt;Data 1&gt;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F6820EC-1C28-4D6A-8EF2-6016076B8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</p:spTree>
    <p:extLst>
      <p:ext uri="{BB962C8B-B14F-4D97-AF65-F5344CB8AC3E}">
        <p14:creationId xmlns:p14="http://schemas.microsoft.com/office/powerpoint/2010/main" val="2101289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>
            <a:spLocks/>
          </p:cNvSpPr>
          <p:nvPr/>
        </p:nvSpPr>
        <p:spPr bwMode="auto">
          <a:xfrm>
            <a:off x="3261946" y="2820557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5805854" y="2820557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659423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9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9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662354" y="1482660"/>
            <a:ext cx="2782766" cy="1239715"/>
          </a:xfrm>
          <a:custGeom>
            <a:avLst/>
            <a:gdLst>
              <a:gd name="T0" fmla="*/ 401 w 803"/>
              <a:gd name="T1" fmla="*/ 78 h 357"/>
              <a:gd name="T2" fmla="*/ 724 w 803"/>
              <a:gd name="T3" fmla="*/ 357 h 357"/>
              <a:gd name="T4" fmla="*/ 803 w 803"/>
              <a:gd name="T5" fmla="*/ 357 h 357"/>
              <a:gd name="T6" fmla="*/ 401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1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1" y="78"/>
                </a:moveTo>
                <a:cubicBezTo>
                  <a:pt x="565" y="78"/>
                  <a:pt x="701" y="200"/>
                  <a:pt x="724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79" y="157"/>
                  <a:pt x="608" y="0"/>
                  <a:pt x="401" y="0"/>
                </a:cubicBezTo>
                <a:cubicBezTo>
                  <a:pt x="194" y="0"/>
                  <a:pt x="23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7" y="78"/>
                  <a:pt x="401" y="78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3175489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3175489" y="1482660"/>
            <a:ext cx="2785697" cy="1239715"/>
          </a:xfrm>
          <a:custGeom>
            <a:avLst/>
            <a:gdLst>
              <a:gd name="T0" fmla="*/ 402 w 804"/>
              <a:gd name="T1" fmla="*/ 78 h 357"/>
              <a:gd name="T2" fmla="*/ 725 w 804"/>
              <a:gd name="T3" fmla="*/ 357 h 357"/>
              <a:gd name="T4" fmla="*/ 804 w 804"/>
              <a:gd name="T5" fmla="*/ 357 h 357"/>
              <a:gd name="T6" fmla="*/ 402 w 804"/>
              <a:gd name="T7" fmla="*/ 0 h 357"/>
              <a:gd name="T8" fmla="*/ 0 w 804"/>
              <a:gd name="T9" fmla="*/ 357 h 357"/>
              <a:gd name="T10" fmla="*/ 79 w 804"/>
              <a:gd name="T11" fmla="*/ 357 h 357"/>
              <a:gd name="T12" fmla="*/ 402 w 804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4" y="357"/>
                  <a:pt x="804" y="357"/>
                  <a:pt x="804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9" y="357"/>
                  <a:pt x="79" y="357"/>
                  <a:pt x="79" y="357"/>
                </a:cubicBezTo>
                <a:cubicBezTo>
                  <a:pt x="102" y="200"/>
                  <a:pt x="238" y="78"/>
                  <a:pt x="402" y="78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5698881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5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5" y="0"/>
                  <a:pt x="725" y="0"/>
                  <a:pt x="725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5698882" y="1482660"/>
            <a:ext cx="2782766" cy="1239715"/>
          </a:xfrm>
          <a:custGeom>
            <a:avLst/>
            <a:gdLst>
              <a:gd name="T0" fmla="*/ 402 w 803"/>
              <a:gd name="T1" fmla="*/ 78 h 357"/>
              <a:gd name="T2" fmla="*/ 725 w 803"/>
              <a:gd name="T3" fmla="*/ 357 h 357"/>
              <a:gd name="T4" fmla="*/ 803 w 803"/>
              <a:gd name="T5" fmla="*/ 357 h 357"/>
              <a:gd name="T6" fmla="*/ 402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2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8" y="78"/>
                  <a:pt x="402" y="78"/>
                </a:cubicBezTo>
                <a:close/>
              </a:path>
            </a:pathLst>
          </a:cu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1068266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6" name="Oval 14"/>
          <p:cNvSpPr>
            <a:spLocks noChangeArrowheads="1"/>
          </p:cNvSpPr>
          <p:nvPr/>
        </p:nvSpPr>
        <p:spPr bwMode="auto">
          <a:xfrm>
            <a:off x="3587262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7" name="Oval 15"/>
          <p:cNvSpPr>
            <a:spLocks noChangeArrowheads="1"/>
          </p:cNvSpPr>
          <p:nvPr/>
        </p:nvSpPr>
        <p:spPr bwMode="auto">
          <a:xfrm>
            <a:off x="6098501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1970943" y="2775129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4490671" y="2775129"/>
            <a:ext cx="193431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7001177" y="2775129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29066" y="3004685"/>
            <a:ext cx="1678665" cy="30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행 데이터 모두 삭제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765692" y="3004685"/>
            <a:ext cx="1643399" cy="5118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Upper_bound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값인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algn="ctr"/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30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으로 대체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574287" y="3004685"/>
            <a:ext cx="1048684" cy="30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변수 인코딩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579315" y="2262656"/>
            <a:ext cx="978153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결측치</a:t>
            </a:r>
            <a:endParaRPr lang="ko-KR" altLang="en-US" sz="2215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499593" y="2262656"/>
            <a:ext cx="2175597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이상치</a:t>
            </a:r>
            <a:r>
              <a:rPr lang="en-US" altLang="ko-KR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배 연령</a:t>
            </a:r>
            <a:r>
              <a:rPr lang="en-US" altLang="ko-KR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  <a:endParaRPr lang="ko-KR" altLang="en-US" sz="2215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175138" y="2262656"/>
            <a:ext cx="1846979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C657C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범주형 데이터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FA602C2-AFA8-4DA1-B9BD-3485B8A098EF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&lt;Data 2&gt;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FBDB00D-6B43-4611-ADFD-45A99F0CA36C}"/>
              </a:ext>
            </a:extLst>
          </p:cNvPr>
          <p:cNvGrpSpPr/>
          <p:nvPr/>
        </p:nvGrpSpPr>
        <p:grpSpPr>
          <a:xfrm>
            <a:off x="3392817" y="4571589"/>
            <a:ext cx="2389137" cy="573899"/>
            <a:chOff x="-2487935" y="4335668"/>
            <a:chExt cx="2389137" cy="573899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88AF43B-8AFF-4651-AE70-9B7158C447CA}"/>
                </a:ext>
              </a:extLst>
            </p:cNvPr>
            <p:cNvSpPr/>
            <p:nvPr/>
          </p:nvSpPr>
          <p:spPr>
            <a:xfrm>
              <a:off x="-2487935" y="4335668"/>
              <a:ext cx="2389137" cy="392752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상관성이 매우 낮음 </a:t>
              </a:r>
              <a:r>
                <a:rPr lang="en-US" altLang="ko-KR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(0.001 </a:t>
              </a:r>
              <a:r>
                <a:rPr lang="ko-KR" altLang="en-US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이하</a:t>
              </a:r>
              <a:r>
                <a:rPr lang="en-US" altLang="ko-KR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5BEDC70E-12FC-4BAD-9DE3-8D15714715FF}"/>
                </a:ext>
              </a:extLst>
            </p:cNvPr>
            <p:cNvSpPr/>
            <p:nvPr/>
          </p:nvSpPr>
          <p:spPr>
            <a:xfrm rot="10800000">
              <a:off x="-1388890" y="4728420"/>
              <a:ext cx="191045" cy="181147"/>
            </a:xfrm>
            <a:prstGeom prst="triangle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534" b="1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3438EB2-B0DA-4858-8430-E7939074623B}"/>
              </a:ext>
            </a:extLst>
          </p:cNvPr>
          <p:cNvGrpSpPr/>
          <p:nvPr/>
        </p:nvGrpSpPr>
        <p:grpSpPr>
          <a:xfrm>
            <a:off x="528917" y="5165765"/>
            <a:ext cx="7160991" cy="905157"/>
            <a:chOff x="528917" y="4923719"/>
            <a:chExt cx="7160991" cy="9051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87D9DEB-5720-40E7-A053-2754AE4BBE1B}"/>
                </a:ext>
              </a:extLst>
            </p:cNvPr>
            <p:cNvSpPr txBox="1"/>
            <p:nvPr/>
          </p:nvSpPr>
          <p:spPr>
            <a:xfrm>
              <a:off x="528917" y="5009583"/>
              <a:ext cx="7160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제거한 컬럼 </a:t>
              </a:r>
              <a:r>
                <a:rPr lang="en-US" altLang="ko-KR" dirty="0"/>
                <a:t>: ID, SHIPMANAGER, BN, ATA_LT, month, day, hour, minute,</a:t>
              </a:r>
              <a:endParaRPr lang="ko-KR" altLang="en-US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2933FD5C-9342-4E8F-A2ED-9D7A7C8672FA}"/>
                </a:ext>
              </a:extLst>
            </p:cNvPr>
            <p:cNvSpPr/>
            <p:nvPr/>
          </p:nvSpPr>
          <p:spPr>
            <a:xfrm flipV="1">
              <a:off x="597100" y="4923719"/>
              <a:ext cx="6796555" cy="45720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en-US" altLang="ko-KR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818B402-0166-49C9-932D-72E50EF7E348}"/>
                </a:ext>
              </a:extLst>
            </p:cNvPr>
            <p:cNvSpPr/>
            <p:nvPr/>
          </p:nvSpPr>
          <p:spPr>
            <a:xfrm>
              <a:off x="597100" y="5783157"/>
              <a:ext cx="6796555" cy="45719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en-US" altLang="ko-KR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CEEAD44-4DD7-4139-B452-F8798B270916}"/>
              </a:ext>
            </a:extLst>
          </p:cNvPr>
          <p:cNvSpPr txBox="1"/>
          <p:nvPr/>
        </p:nvSpPr>
        <p:spPr>
          <a:xfrm>
            <a:off x="528917" y="5608088"/>
            <a:ext cx="7160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                         ARI_PO, V_WIND</a:t>
            </a: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B9EA63A-F74D-44B6-B294-116063D2368D}"/>
              </a:ext>
            </a:extLst>
          </p:cNvPr>
          <p:cNvGrpSpPr/>
          <p:nvPr/>
        </p:nvGrpSpPr>
        <p:grpSpPr>
          <a:xfrm>
            <a:off x="1537530" y="6087352"/>
            <a:ext cx="2389137" cy="573899"/>
            <a:chOff x="-2372065" y="3577255"/>
            <a:chExt cx="2389137" cy="573899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74A28E4D-D5DF-4361-9F60-24D2F92DEAF8}"/>
                </a:ext>
              </a:extLst>
            </p:cNvPr>
            <p:cNvSpPr/>
            <p:nvPr/>
          </p:nvSpPr>
          <p:spPr>
            <a:xfrm>
              <a:off x="-2372065" y="3758402"/>
              <a:ext cx="2389137" cy="392752"/>
            </a:xfrm>
            <a:prstGeom prst="rect">
              <a:avLst/>
            </a:prstGeom>
            <a:solidFill>
              <a:srgbClr val="3E3D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200" dirty="0" err="1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p_value</a:t>
              </a:r>
              <a:r>
                <a:rPr lang="ko-KR" altLang="en-US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값이 유의수준 이상</a:t>
              </a:r>
              <a:endParaRPr lang="en-US" altLang="ko-KR" sz="120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Arial" panose="020B0604020202020204" pitchFamily="34" charset="0"/>
              </a:endParaRPr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5D50A8C8-26AE-4067-8BD6-804B30A2F02A}"/>
                </a:ext>
              </a:extLst>
            </p:cNvPr>
            <p:cNvSpPr/>
            <p:nvPr/>
          </p:nvSpPr>
          <p:spPr>
            <a:xfrm>
              <a:off x="-1273020" y="3577255"/>
              <a:ext cx="191045" cy="181147"/>
            </a:xfrm>
            <a:prstGeom prst="triangle">
              <a:avLst/>
            </a:prstGeom>
            <a:solidFill>
              <a:srgbClr val="3E3D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200" b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</p:txBody>
        </p:sp>
      </p:grpSp>
      <p:sp>
        <p:nvSpPr>
          <p:cNvPr id="38" name="제목 1">
            <a:extLst>
              <a:ext uri="{FF2B5EF4-FFF2-40B4-BE49-F238E27FC236}">
                <a16:creationId xmlns:a16="http://schemas.microsoft.com/office/drawing/2014/main" id="{16B8E87B-3874-4C5C-BD96-10F4F99E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</p:spTree>
    <p:extLst>
      <p:ext uri="{BB962C8B-B14F-4D97-AF65-F5344CB8AC3E}">
        <p14:creationId xmlns:p14="http://schemas.microsoft.com/office/powerpoint/2010/main" val="3391762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950358"/>
              </p:ext>
            </p:extLst>
          </p:nvPr>
        </p:nvGraphicFramePr>
        <p:xfrm>
          <a:off x="647711" y="1805476"/>
          <a:ext cx="7848589" cy="39262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6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69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1109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스케일링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모델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MAE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MSE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R2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MinMaxScaler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HGB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61.197034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246104765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0.252483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 (</a:t>
                      </a:r>
                      <a:r>
                        <a:rPr lang="ko-KR" altLang="en-US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랜덤</a:t>
                      </a: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1)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60.037728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23507.862577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0.276062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71438" algn="l"/>
                          <a:tab pos="114300" algn="l"/>
                        </a:tabLst>
                        <a:defRPr/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 (</a:t>
                      </a:r>
                      <a:r>
                        <a:rPr lang="ko-KR" altLang="en-US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랜덤</a:t>
                      </a: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2)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59.499774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23721.862577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0.269470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71438" algn="l"/>
                          <a:tab pos="114300" algn="l"/>
                        </a:tabLst>
                        <a:defRPr/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 (</a:t>
                      </a:r>
                      <a:r>
                        <a:rPr lang="ko-KR" altLang="en-US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랜덤</a:t>
                      </a: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3)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59.690386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23836.138246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0.265951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StandardScaler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HGB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60.981814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24318.273863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0.251104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 (</a:t>
                      </a:r>
                      <a:r>
                        <a:rPr lang="ko-KR" altLang="en-US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랜덤</a:t>
                      </a: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1)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60.139816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24362.103766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0.249754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71438" algn="l"/>
                          <a:tab pos="114300" algn="l"/>
                        </a:tabLst>
                        <a:defRPr/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 (</a:t>
                      </a:r>
                      <a:r>
                        <a:rPr lang="ko-KR" altLang="en-US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랜덤</a:t>
                      </a: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2)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61.004618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23725.901519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0.269346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7D4392A1-135C-4C63-AC85-E6B330A7EC32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&lt;Data 2&gt;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790C0B1D-DAE1-4C10-AFDF-25AFF3BB2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</p:spTree>
    <p:extLst>
      <p:ext uri="{BB962C8B-B14F-4D97-AF65-F5344CB8AC3E}">
        <p14:creationId xmlns:p14="http://schemas.microsoft.com/office/powerpoint/2010/main" val="18929758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1716773"/>
              </p:ext>
            </p:extLst>
          </p:nvPr>
        </p:nvGraphicFramePr>
        <p:xfrm>
          <a:off x="647711" y="1805476"/>
          <a:ext cx="7848589" cy="39262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6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69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1109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스케일링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모델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MAE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MSE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R2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RobustScaler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HGB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60.933237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24125.222525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0.257049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 (</a:t>
                      </a:r>
                      <a:r>
                        <a:rPr lang="ko-KR" altLang="en-US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랜덤</a:t>
                      </a: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1)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64.699298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24563.976314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0.243537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71438" algn="l"/>
                          <a:tab pos="114300" algn="l"/>
                        </a:tabLst>
                        <a:defRPr/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 (</a:t>
                      </a:r>
                      <a:r>
                        <a:rPr lang="ko-KR" altLang="en-US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랜덤</a:t>
                      </a: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2)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59.387254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23990.679197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0.261192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71438" algn="l"/>
                          <a:tab pos="114300" algn="l"/>
                        </a:tabLst>
                        <a:defRPr/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 (</a:t>
                      </a:r>
                      <a:r>
                        <a:rPr lang="ko-KR" altLang="en-US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랜덤</a:t>
                      </a: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3)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60.219166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23543.196341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0.274973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GBR (</a:t>
                      </a:r>
                      <a:r>
                        <a:rPr lang="ko-KR" altLang="en-US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랜덤</a:t>
                      </a: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1)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61.111228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24353.282403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0.250025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GBR (</a:t>
                      </a:r>
                      <a:r>
                        <a:rPr lang="ko-KR" altLang="en-US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랜덤</a:t>
                      </a: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2)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63.408835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25353.374114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0.219227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7D4392A1-135C-4C63-AC85-E6B330A7EC32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&lt;Data 2&gt;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F0E3E3C-CAB4-4568-9530-A400D9340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</p:spTree>
    <p:extLst>
      <p:ext uri="{BB962C8B-B14F-4D97-AF65-F5344CB8AC3E}">
        <p14:creationId xmlns:p14="http://schemas.microsoft.com/office/powerpoint/2010/main" val="34519492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>
            <a:spLocks/>
          </p:cNvSpPr>
          <p:nvPr/>
        </p:nvSpPr>
        <p:spPr bwMode="auto">
          <a:xfrm>
            <a:off x="3261946" y="2820557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5805854" y="2820557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659423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9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9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662354" y="1482660"/>
            <a:ext cx="2782766" cy="1239715"/>
          </a:xfrm>
          <a:custGeom>
            <a:avLst/>
            <a:gdLst>
              <a:gd name="T0" fmla="*/ 401 w 803"/>
              <a:gd name="T1" fmla="*/ 78 h 357"/>
              <a:gd name="T2" fmla="*/ 724 w 803"/>
              <a:gd name="T3" fmla="*/ 357 h 357"/>
              <a:gd name="T4" fmla="*/ 803 w 803"/>
              <a:gd name="T5" fmla="*/ 357 h 357"/>
              <a:gd name="T6" fmla="*/ 401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1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1" y="78"/>
                </a:moveTo>
                <a:cubicBezTo>
                  <a:pt x="565" y="78"/>
                  <a:pt x="701" y="200"/>
                  <a:pt x="724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79" y="157"/>
                  <a:pt x="608" y="0"/>
                  <a:pt x="401" y="0"/>
                </a:cubicBezTo>
                <a:cubicBezTo>
                  <a:pt x="194" y="0"/>
                  <a:pt x="23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7" y="78"/>
                  <a:pt x="401" y="78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3175489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3175489" y="1482660"/>
            <a:ext cx="2785697" cy="1239715"/>
          </a:xfrm>
          <a:custGeom>
            <a:avLst/>
            <a:gdLst>
              <a:gd name="T0" fmla="*/ 402 w 804"/>
              <a:gd name="T1" fmla="*/ 78 h 357"/>
              <a:gd name="T2" fmla="*/ 725 w 804"/>
              <a:gd name="T3" fmla="*/ 357 h 357"/>
              <a:gd name="T4" fmla="*/ 804 w 804"/>
              <a:gd name="T5" fmla="*/ 357 h 357"/>
              <a:gd name="T6" fmla="*/ 402 w 804"/>
              <a:gd name="T7" fmla="*/ 0 h 357"/>
              <a:gd name="T8" fmla="*/ 0 w 804"/>
              <a:gd name="T9" fmla="*/ 357 h 357"/>
              <a:gd name="T10" fmla="*/ 79 w 804"/>
              <a:gd name="T11" fmla="*/ 357 h 357"/>
              <a:gd name="T12" fmla="*/ 402 w 804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4" y="357"/>
                  <a:pt x="804" y="357"/>
                  <a:pt x="804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9" y="357"/>
                  <a:pt x="79" y="357"/>
                  <a:pt x="79" y="357"/>
                </a:cubicBezTo>
                <a:cubicBezTo>
                  <a:pt x="102" y="200"/>
                  <a:pt x="238" y="78"/>
                  <a:pt x="402" y="78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5698881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5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5" y="0"/>
                  <a:pt x="725" y="0"/>
                  <a:pt x="725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5698882" y="1482660"/>
            <a:ext cx="2782766" cy="1239715"/>
          </a:xfrm>
          <a:custGeom>
            <a:avLst/>
            <a:gdLst>
              <a:gd name="T0" fmla="*/ 402 w 803"/>
              <a:gd name="T1" fmla="*/ 78 h 357"/>
              <a:gd name="T2" fmla="*/ 725 w 803"/>
              <a:gd name="T3" fmla="*/ 357 h 357"/>
              <a:gd name="T4" fmla="*/ 803 w 803"/>
              <a:gd name="T5" fmla="*/ 357 h 357"/>
              <a:gd name="T6" fmla="*/ 402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2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8" y="78"/>
                  <a:pt x="402" y="78"/>
                </a:cubicBezTo>
                <a:close/>
              </a:path>
            </a:pathLst>
          </a:cu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1068266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6" name="Oval 14"/>
          <p:cNvSpPr>
            <a:spLocks noChangeArrowheads="1"/>
          </p:cNvSpPr>
          <p:nvPr/>
        </p:nvSpPr>
        <p:spPr bwMode="auto">
          <a:xfrm>
            <a:off x="3587262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7" name="Oval 15"/>
          <p:cNvSpPr>
            <a:spLocks noChangeArrowheads="1"/>
          </p:cNvSpPr>
          <p:nvPr/>
        </p:nvSpPr>
        <p:spPr bwMode="auto">
          <a:xfrm>
            <a:off x="6098501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1970943" y="2775129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4490671" y="2775129"/>
            <a:ext cx="193431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7001177" y="2775129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3800" y="3004685"/>
            <a:ext cx="1749198" cy="30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항구별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평균으로 대체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487573" y="3004685"/>
            <a:ext cx="2199641" cy="5118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각각의 </a:t>
            </a:r>
            <a:r>
              <a:rPr lang="en-US" altLang="ko-KR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Upper_bound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</a:t>
            </a:r>
          </a:p>
          <a:p>
            <a:pPr algn="ctr"/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Lower bound 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값으로 대체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574286" y="3004685"/>
            <a:ext cx="1048685" cy="30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변수 인코딩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579315" y="2262656"/>
            <a:ext cx="978153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결측치</a:t>
            </a:r>
            <a:endParaRPr lang="ko-KR" altLang="en-US" sz="2215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098313" y="2262656"/>
            <a:ext cx="978153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이상치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6175138" y="2262656"/>
            <a:ext cx="1846979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C657C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범주형 데이터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FA602C2-AFA8-4DA1-B9BD-3485B8A098EF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&lt;Data 3&gt;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FBDB00D-6B43-4611-ADFD-45A99F0CA36C}"/>
              </a:ext>
            </a:extLst>
          </p:cNvPr>
          <p:cNvGrpSpPr/>
          <p:nvPr/>
        </p:nvGrpSpPr>
        <p:grpSpPr>
          <a:xfrm>
            <a:off x="3392817" y="4571589"/>
            <a:ext cx="2389137" cy="573899"/>
            <a:chOff x="-2487935" y="4335668"/>
            <a:chExt cx="2389137" cy="573899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88AF43B-8AFF-4651-AE70-9B7158C447CA}"/>
                </a:ext>
              </a:extLst>
            </p:cNvPr>
            <p:cNvSpPr/>
            <p:nvPr/>
          </p:nvSpPr>
          <p:spPr>
            <a:xfrm>
              <a:off x="-2487935" y="4335668"/>
              <a:ext cx="2389137" cy="392752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상관성이 매우 낮음 </a:t>
              </a:r>
              <a:r>
                <a:rPr lang="en-US" altLang="ko-KR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(0.001 </a:t>
              </a:r>
              <a:r>
                <a:rPr lang="ko-KR" altLang="en-US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이하</a:t>
              </a:r>
              <a:r>
                <a:rPr lang="en-US" altLang="ko-KR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5BEDC70E-12FC-4BAD-9DE3-8D15714715FF}"/>
                </a:ext>
              </a:extLst>
            </p:cNvPr>
            <p:cNvSpPr/>
            <p:nvPr/>
          </p:nvSpPr>
          <p:spPr>
            <a:xfrm rot="10800000">
              <a:off x="-1388890" y="4728420"/>
              <a:ext cx="191045" cy="181147"/>
            </a:xfrm>
            <a:prstGeom prst="triangle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534" b="1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3438EB2-B0DA-4858-8430-E7939074623B}"/>
              </a:ext>
            </a:extLst>
          </p:cNvPr>
          <p:cNvGrpSpPr/>
          <p:nvPr/>
        </p:nvGrpSpPr>
        <p:grpSpPr>
          <a:xfrm>
            <a:off x="528917" y="5165765"/>
            <a:ext cx="7160991" cy="905157"/>
            <a:chOff x="528917" y="4923719"/>
            <a:chExt cx="7160991" cy="9051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87D9DEB-5720-40E7-A053-2754AE4BBE1B}"/>
                </a:ext>
              </a:extLst>
            </p:cNvPr>
            <p:cNvSpPr txBox="1"/>
            <p:nvPr/>
          </p:nvSpPr>
          <p:spPr>
            <a:xfrm>
              <a:off x="528917" y="5009583"/>
              <a:ext cx="7160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제거한 컬럼 </a:t>
              </a:r>
              <a:r>
                <a:rPr lang="en-US" altLang="ko-KR" dirty="0"/>
                <a:t>: ID, SHIPMANAGER, BN, ATA_LT, month, day, hour, minute,</a:t>
              </a:r>
              <a:endParaRPr lang="ko-KR" altLang="en-US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2933FD5C-9342-4E8F-A2ED-9D7A7C8672FA}"/>
                </a:ext>
              </a:extLst>
            </p:cNvPr>
            <p:cNvSpPr/>
            <p:nvPr/>
          </p:nvSpPr>
          <p:spPr>
            <a:xfrm flipV="1">
              <a:off x="597100" y="4923719"/>
              <a:ext cx="6796555" cy="45720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en-US" altLang="ko-KR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818B402-0166-49C9-932D-72E50EF7E348}"/>
                </a:ext>
              </a:extLst>
            </p:cNvPr>
            <p:cNvSpPr/>
            <p:nvPr/>
          </p:nvSpPr>
          <p:spPr>
            <a:xfrm>
              <a:off x="597100" y="5783157"/>
              <a:ext cx="6796555" cy="45719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en-US" altLang="ko-KR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CEEAD44-4DD7-4139-B452-F8798B270916}"/>
              </a:ext>
            </a:extLst>
          </p:cNvPr>
          <p:cNvSpPr txBox="1"/>
          <p:nvPr/>
        </p:nvSpPr>
        <p:spPr>
          <a:xfrm>
            <a:off x="528917" y="5608088"/>
            <a:ext cx="7160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                         ARI_PO, V_WIND</a:t>
            </a: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B9EA63A-F74D-44B6-B294-116063D2368D}"/>
              </a:ext>
            </a:extLst>
          </p:cNvPr>
          <p:cNvGrpSpPr/>
          <p:nvPr/>
        </p:nvGrpSpPr>
        <p:grpSpPr>
          <a:xfrm>
            <a:off x="1537530" y="6087352"/>
            <a:ext cx="2389137" cy="573899"/>
            <a:chOff x="-2372065" y="3577255"/>
            <a:chExt cx="2389137" cy="573899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74A28E4D-D5DF-4361-9F60-24D2F92DEAF8}"/>
                </a:ext>
              </a:extLst>
            </p:cNvPr>
            <p:cNvSpPr/>
            <p:nvPr/>
          </p:nvSpPr>
          <p:spPr>
            <a:xfrm>
              <a:off x="-2372065" y="3758402"/>
              <a:ext cx="2389137" cy="392752"/>
            </a:xfrm>
            <a:prstGeom prst="rect">
              <a:avLst/>
            </a:prstGeom>
            <a:solidFill>
              <a:srgbClr val="3E3D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200" dirty="0" err="1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p_value</a:t>
              </a:r>
              <a:r>
                <a:rPr lang="ko-KR" altLang="en-US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값이 유의수준 이상</a:t>
              </a:r>
              <a:endParaRPr lang="en-US" altLang="ko-KR" sz="120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Arial" panose="020B0604020202020204" pitchFamily="34" charset="0"/>
              </a:endParaRPr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5D50A8C8-26AE-4067-8BD6-804B30A2F02A}"/>
                </a:ext>
              </a:extLst>
            </p:cNvPr>
            <p:cNvSpPr/>
            <p:nvPr/>
          </p:nvSpPr>
          <p:spPr>
            <a:xfrm>
              <a:off x="-1273020" y="3577255"/>
              <a:ext cx="191045" cy="181147"/>
            </a:xfrm>
            <a:prstGeom prst="triangle">
              <a:avLst/>
            </a:prstGeom>
            <a:solidFill>
              <a:srgbClr val="3E3D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200" b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3C3B7EB-18AC-45C9-ADE5-E69C6246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</p:spTree>
    <p:extLst>
      <p:ext uri="{BB962C8B-B14F-4D97-AF65-F5344CB8AC3E}">
        <p14:creationId xmlns:p14="http://schemas.microsoft.com/office/powerpoint/2010/main" val="18157451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592094"/>
              </p:ext>
            </p:extLst>
          </p:nvPr>
        </p:nvGraphicFramePr>
        <p:xfrm>
          <a:off x="647711" y="1805476"/>
          <a:ext cx="7848589" cy="39262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6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69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1109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스케일링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모델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MAE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MSE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R2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MinMaxScaler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HGB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17.856958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801.199909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0.576096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17.212070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773.719893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0.590635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RobustScaler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HGB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17.871116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802.476394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0.590684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17.223823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773.627572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0.590684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StandardScaler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HGB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17.891397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804.434210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0.574385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17.215817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774.059990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0.590455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4710228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7D4392A1-135C-4C63-AC85-E6B330A7EC32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&lt;Data 3&gt;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4CDC66F-6E5D-480C-B273-CF085E0BD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</p:spTree>
    <p:extLst>
      <p:ext uri="{BB962C8B-B14F-4D97-AF65-F5344CB8AC3E}">
        <p14:creationId xmlns:p14="http://schemas.microsoft.com/office/powerpoint/2010/main" val="3924069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519FCD2-7DE1-433E-A8C9-80B7B5105CEF}"/>
              </a:ext>
            </a:extLst>
          </p:cNvPr>
          <p:cNvSpPr/>
          <p:nvPr/>
        </p:nvSpPr>
        <p:spPr>
          <a:xfrm>
            <a:off x="359591" y="1917663"/>
            <a:ext cx="4115060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Standard / 15</a:t>
            </a:r>
          </a:p>
          <a:p>
            <a:pPr fontAlgn="base"/>
            <a:r>
              <a:rPr lang="en-US" altLang="ko-KR" sz="1400" b="1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Model_Name</a:t>
            </a: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</a:t>
            </a:r>
            <a:r>
              <a:rPr lang="en-US" altLang="ko-KR" sz="1400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GradientBoostingRegressor</a:t>
            </a:r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0.3959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0.3900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- Test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0.00598261232630537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MAE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24.4758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MAE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: 24.5622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1148.0904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1153.0116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R2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: 0.3959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R2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0.3900</a:t>
            </a:r>
          </a:p>
          <a:p>
            <a:pPr fontAlgn="base"/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fontAlgn="base"/>
            <a:r>
              <a:rPr lang="en-US" altLang="ko-KR" sz="1400" b="1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Model_Name</a:t>
            </a: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</a:t>
            </a:r>
            <a:r>
              <a:rPr lang="en-US" altLang="ko-KR" sz="1400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HistGradientBoostingRegressor</a:t>
            </a:r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0.4617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0.4485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- Test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0.01320343119862144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MAE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22.2648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MAE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22.5251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1023.1217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1042.3856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R2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0.4617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R2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0.4485</a:t>
            </a:r>
          </a:p>
          <a:p>
            <a:pPr fontAlgn="base"/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fontAlgn="base"/>
            <a:r>
              <a:rPr lang="en-US" altLang="ko-KR" sz="1400" b="1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Model_Name</a:t>
            </a: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</a:t>
            </a:r>
            <a:r>
              <a:rPr lang="en-US" altLang="ko-KR" sz="1400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XGBRegressor</a:t>
            </a:r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0.5179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0.4727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- Test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0.04515300588040283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MAE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20.7078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MAE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21.6243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916.3650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996.6091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R2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0.5179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R2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0.4727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07096B-52CE-4248-821D-612BE85429D5}"/>
              </a:ext>
            </a:extLst>
          </p:cNvPr>
          <p:cNvSpPr/>
          <p:nvPr/>
        </p:nvSpPr>
        <p:spPr>
          <a:xfrm>
            <a:off x="6096001" y="4885765"/>
            <a:ext cx="3048000" cy="19722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29799D0-27BD-4D96-BEC4-F72F54A797C4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주성분 분석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60F29B1-6BE2-4E62-8CBC-60B1BF64FC75}"/>
              </a:ext>
            </a:extLst>
          </p:cNvPr>
          <p:cNvSpPr/>
          <p:nvPr/>
        </p:nvSpPr>
        <p:spPr>
          <a:xfrm>
            <a:off x="4669349" y="1917663"/>
            <a:ext cx="411506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Standard / 14</a:t>
            </a:r>
          </a:p>
          <a:p>
            <a:pPr fontAlgn="base"/>
            <a:r>
              <a:rPr lang="en-US" altLang="ko-KR" sz="1400" b="1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Model_Name</a:t>
            </a: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</a:t>
            </a:r>
            <a:r>
              <a:rPr lang="en-US" altLang="ko-KR" sz="1400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GradientBoostingRegressor</a:t>
            </a:r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0.5073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0.5061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- Test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0.0012198898720925389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MAE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20.5677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MAE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20.5552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936.3825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933.4795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R2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0.5073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R2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0.5061</a:t>
            </a:r>
          </a:p>
          <a:p>
            <a:pPr fontAlgn="base"/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fontAlgn="base"/>
            <a:r>
              <a:rPr lang="en-US" altLang="ko-KR" sz="1400" b="1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Model_Name</a:t>
            </a: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</a:t>
            </a:r>
            <a:r>
              <a:rPr lang="en-US" altLang="ko-KR" sz="1400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HistGradientBoostingRegressor</a:t>
            </a:r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0.5566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0.5496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- Test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0.007011611826404751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MAE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18.5502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MAE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18.6724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842.6463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851.2113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R2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0.5566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R2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0.5496</a:t>
            </a:r>
          </a:p>
          <a:p>
            <a:pPr fontAlgn="base"/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fontAlgn="base"/>
            <a:r>
              <a:rPr lang="en-US" altLang="ko-KR" sz="1400" b="1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Model_Name</a:t>
            </a: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</a:t>
            </a:r>
            <a:r>
              <a:rPr lang="en-US" altLang="ko-KR" sz="1400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XGBRegressor</a:t>
            </a:r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0.5941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Score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0.5661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- Test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 0.02801211874677667 /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MAE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17.7026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MAE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18.2793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771.3974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MSE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820.0508</a:t>
            </a:r>
          </a:p>
          <a:p>
            <a:pPr fontAlgn="base"/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Train R2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0.5941 / </a:t>
            </a:r>
            <a:r>
              <a:rPr lang="en-US" altLang="ko-KR" sz="12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Test R2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0.5661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41AECD6-7E7F-4EC6-8CF6-C83390F65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  <p:sp>
        <p:nvSpPr>
          <p:cNvPr id="7" name="액자 6">
            <a:extLst>
              <a:ext uri="{FF2B5EF4-FFF2-40B4-BE49-F238E27FC236}">
                <a16:creationId xmlns:a16="http://schemas.microsoft.com/office/drawing/2014/main" id="{26CD54C2-59B8-4ABC-A0C9-CA2446E3E219}"/>
              </a:ext>
            </a:extLst>
          </p:cNvPr>
          <p:cNvSpPr/>
          <p:nvPr/>
        </p:nvSpPr>
        <p:spPr>
          <a:xfrm>
            <a:off x="373743" y="3101787"/>
            <a:ext cx="2643585" cy="215153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액자 8">
            <a:extLst>
              <a:ext uri="{FF2B5EF4-FFF2-40B4-BE49-F238E27FC236}">
                <a16:creationId xmlns:a16="http://schemas.microsoft.com/office/drawing/2014/main" id="{80ECC494-38CA-45EC-8AEB-D2C7BAA6A130}"/>
              </a:ext>
            </a:extLst>
          </p:cNvPr>
          <p:cNvSpPr/>
          <p:nvPr/>
        </p:nvSpPr>
        <p:spPr>
          <a:xfrm>
            <a:off x="374746" y="4426596"/>
            <a:ext cx="2643585" cy="215153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액자 10">
            <a:extLst>
              <a:ext uri="{FF2B5EF4-FFF2-40B4-BE49-F238E27FC236}">
                <a16:creationId xmlns:a16="http://schemas.microsoft.com/office/drawing/2014/main" id="{48BDD564-F735-4208-9385-076E407DE08F}"/>
              </a:ext>
            </a:extLst>
          </p:cNvPr>
          <p:cNvSpPr/>
          <p:nvPr/>
        </p:nvSpPr>
        <p:spPr>
          <a:xfrm>
            <a:off x="373743" y="5786205"/>
            <a:ext cx="2643585" cy="215153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액자 11">
            <a:extLst>
              <a:ext uri="{FF2B5EF4-FFF2-40B4-BE49-F238E27FC236}">
                <a16:creationId xmlns:a16="http://schemas.microsoft.com/office/drawing/2014/main" id="{F2C9D35B-C7E6-41CD-8504-68CAA2B9E5E1}"/>
              </a:ext>
            </a:extLst>
          </p:cNvPr>
          <p:cNvSpPr/>
          <p:nvPr/>
        </p:nvSpPr>
        <p:spPr>
          <a:xfrm>
            <a:off x="4701429" y="3101787"/>
            <a:ext cx="2643585" cy="215153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액자 12">
            <a:extLst>
              <a:ext uri="{FF2B5EF4-FFF2-40B4-BE49-F238E27FC236}">
                <a16:creationId xmlns:a16="http://schemas.microsoft.com/office/drawing/2014/main" id="{058D5ECA-DF28-40E8-8018-600C658D99DF}"/>
              </a:ext>
            </a:extLst>
          </p:cNvPr>
          <p:cNvSpPr/>
          <p:nvPr/>
        </p:nvSpPr>
        <p:spPr>
          <a:xfrm>
            <a:off x="4701430" y="4426596"/>
            <a:ext cx="2643585" cy="215153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액자 13">
            <a:extLst>
              <a:ext uri="{FF2B5EF4-FFF2-40B4-BE49-F238E27FC236}">
                <a16:creationId xmlns:a16="http://schemas.microsoft.com/office/drawing/2014/main" id="{6DBF6410-AE69-4589-A416-6A888C15BF73}"/>
              </a:ext>
            </a:extLst>
          </p:cNvPr>
          <p:cNvSpPr/>
          <p:nvPr/>
        </p:nvSpPr>
        <p:spPr>
          <a:xfrm>
            <a:off x="4701429" y="5786204"/>
            <a:ext cx="2643585" cy="215153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670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DFC3ADE-FF49-4242-B3F5-FB1278453AFC}"/>
              </a:ext>
            </a:extLst>
          </p:cNvPr>
          <p:cNvSpPr/>
          <p:nvPr/>
        </p:nvSpPr>
        <p:spPr>
          <a:xfrm>
            <a:off x="600376" y="1092912"/>
            <a:ext cx="2734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범주형 데이터 수치화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C4CF107-A380-4319-BCD6-4092B2998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0541"/>
            <a:ext cx="9144000" cy="178845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B77127B-66C1-4673-A570-76AB34D86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07297"/>
            <a:ext cx="9144000" cy="183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652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>
            <a:spLocks/>
          </p:cNvSpPr>
          <p:nvPr/>
        </p:nvSpPr>
        <p:spPr bwMode="auto">
          <a:xfrm>
            <a:off x="3261946" y="2820557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5805854" y="2820557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659423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9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9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662354" y="1482660"/>
            <a:ext cx="2782766" cy="1239715"/>
          </a:xfrm>
          <a:custGeom>
            <a:avLst/>
            <a:gdLst>
              <a:gd name="T0" fmla="*/ 401 w 803"/>
              <a:gd name="T1" fmla="*/ 78 h 357"/>
              <a:gd name="T2" fmla="*/ 724 w 803"/>
              <a:gd name="T3" fmla="*/ 357 h 357"/>
              <a:gd name="T4" fmla="*/ 803 w 803"/>
              <a:gd name="T5" fmla="*/ 357 h 357"/>
              <a:gd name="T6" fmla="*/ 401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1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1" y="78"/>
                </a:moveTo>
                <a:cubicBezTo>
                  <a:pt x="565" y="78"/>
                  <a:pt x="701" y="200"/>
                  <a:pt x="724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79" y="157"/>
                  <a:pt x="608" y="0"/>
                  <a:pt x="401" y="0"/>
                </a:cubicBezTo>
                <a:cubicBezTo>
                  <a:pt x="194" y="0"/>
                  <a:pt x="23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7" y="78"/>
                  <a:pt x="401" y="78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3175489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3175489" y="1482660"/>
            <a:ext cx="2785697" cy="1239715"/>
          </a:xfrm>
          <a:custGeom>
            <a:avLst/>
            <a:gdLst>
              <a:gd name="T0" fmla="*/ 402 w 804"/>
              <a:gd name="T1" fmla="*/ 78 h 357"/>
              <a:gd name="T2" fmla="*/ 725 w 804"/>
              <a:gd name="T3" fmla="*/ 357 h 357"/>
              <a:gd name="T4" fmla="*/ 804 w 804"/>
              <a:gd name="T5" fmla="*/ 357 h 357"/>
              <a:gd name="T6" fmla="*/ 402 w 804"/>
              <a:gd name="T7" fmla="*/ 0 h 357"/>
              <a:gd name="T8" fmla="*/ 0 w 804"/>
              <a:gd name="T9" fmla="*/ 357 h 357"/>
              <a:gd name="T10" fmla="*/ 79 w 804"/>
              <a:gd name="T11" fmla="*/ 357 h 357"/>
              <a:gd name="T12" fmla="*/ 402 w 804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4" y="357"/>
                  <a:pt x="804" y="357"/>
                  <a:pt x="804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9" y="357"/>
                  <a:pt x="79" y="357"/>
                  <a:pt x="79" y="357"/>
                </a:cubicBezTo>
                <a:cubicBezTo>
                  <a:pt x="102" y="200"/>
                  <a:pt x="238" y="78"/>
                  <a:pt x="402" y="78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5698881" y="3132683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5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5" y="0"/>
                  <a:pt x="725" y="0"/>
                  <a:pt x="725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5698882" y="1482660"/>
            <a:ext cx="2782766" cy="1239715"/>
          </a:xfrm>
          <a:custGeom>
            <a:avLst/>
            <a:gdLst>
              <a:gd name="T0" fmla="*/ 402 w 803"/>
              <a:gd name="T1" fmla="*/ 78 h 357"/>
              <a:gd name="T2" fmla="*/ 725 w 803"/>
              <a:gd name="T3" fmla="*/ 357 h 357"/>
              <a:gd name="T4" fmla="*/ 803 w 803"/>
              <a:gd name="T5" fmla="*/ 357 h 357"/>
              <a:gd name="T6" fmla="*/ 402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2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8" y="78"/>
                  <a:pt x="402" y="78"/>
                </a:cubicBezTo>
                <a:close/>
              </a:path>
            </a:pathLst>
          </a:cu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1068266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6" name="Oval 14"/>
          <p:cNvSpPr>
            <a:spLocks noChangeArrowheads="1"/>
          </p:cNvSpPr>
          <p:nvPr/>
        </p:nvSpPr>
        <p:spPr bwMode="auto">
          <a:xfrm>
            <a:off x="3587262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7" name="Oval 15"/>
          <p:cNvSpPr>
            <a:spLocks noChangeArrowheads="1"/>
          </p:cNvSpPr>
          <p:nvPr/>
        </p:nvSpPr>
        <p:spPr bwMode="auto">
          <a:xfrm>
            <a:off x="6098501" y="1944256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1970943" y="2775129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4490671" y="2775129"/>
            <a:ext cx="193431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7001177" y="2775129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3798" y="3004685"/>
            <a:ext cx="1749197" cy="30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항구별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평균으로 대체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510815" y="3004685"/>
            <a:ext cx="2153154" cy="5118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각각의 </a:t>
            </a:r>
            <a:r>
              <a:rPr lang="en-US" altLang="ko-KR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Upper_bound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</a:t>
            </a:r>
          </a:p>
          <a:p>
            <a:pPr algn="ctr"/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Lower bound 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값으로 대체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145485" y="3004685"/>
            <a:ext cx="1906292" cy="5118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데이터 수치화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algn="ctr"/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연속형 데이터로 변환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  <a:endParaRPr lang="ko-KR" altLang="en-US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579315" y="2262656"/>
            <a:ext cx="978153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결측치</a:t>
            </a:r>
            <a:endParaRPr lang="ko-KR" altLang="en-US" sz="2215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098313" y="2262656"/>
            <a:ext cx="978153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이상치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6175138" y="2262656"/>
            <a:ext cx="1846979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C657C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범주형 데이터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FA602C2-AFA8-4DA1-B9BD-3485B8A098EF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&lt;Data 4&gt;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FBDB00D-6B43-4611-ADFD-45A99F0CA36C}"/>
              </a:ext>
            </a:extLst>
          </p:cNvPr>
          <p:cNvGrpSpPr/>
          <p:nvPr/>
        </p:nvGrpSpPr>
        <p:grpSpPr>
          <a:xfrm>
            <a:off x="1606240" y="4565343"/>
            <a:ext cx="2389137" cy="573899"/>
            <a:chOff x="-2487935" y="4335668"/>
            <a:chExt cx="2389137" cy="573899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88AF43B-8AFF-4651-AE70-9B7158C447CA}"/>
                </a:ext>
              </a:extLst>
            </p:cNvPr>
            <p:cNvSpPr/>
            <p:nvPr/>
          </p:nvSpPr>
          <p:spPr>
            <a:xfrm>
              <a:off x="-2487935" y="4335668"/>
              <a:ext cx="2389137" cy="392752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상관성이 매우 낮음 </a:t>
              </a:r>
              <a:r>
                <a:rPr lang="en-US" altLang="ko-KR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(0.001 </a:t>
              </a:r>
              <a:r>
                <a:rPr lang="ko-KR" altLang="en-US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이하</a:t>
              </a:r>
              <a:r>
                <a:rPr lang="en-US" altLang="ko-KR" sz="12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5BEDC70E-12FC-4BAD-9DE3-8D15714715FF}"/>
                </a:ext>
              </a:extLst>
            </p:cNvPr>
            <p:cNvSpPr/>
            <p:nvPr/>
          </p:nvSpPr>
          <p:spPr>
            <a:xfrm rot="10800000">
              <a:off x="-1388890" y="4728420"/>
              <a:ext cx="191045" cy="181147"/>
            </a:xfrm>
            <a:prstGeom prst="triangle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534" b="1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3438EB2-B0DA-4858-8430-E7939074623B}"/>
              </a:ext>
            </a:extLst>
          </p:cNvPr>
          <p:cNvGrpSpPr/>
          <p:nvPr/>
        </p:nvGrpSpPr>
        <p:grpSpPr>
          <a:xfrm>
            <a:off x="528917" y="5165765"/>
            <a:ext cx="7160991" cy="513005"/>
            <a:chOff x="528917" y="4923719"/>
            <a:chExt cx="7160991" cy="51300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87D9DEB-5720-40E7-A053-2754AE4BBE1B}"/>
                </a:ext>
              </a:extLst>
            </p:cNvPr>
            <p:cNvSpPr txBox="1"/>
            <p:nvPr/>
          </p:nvSpPr>
          <p:spPr>
            <a:xfrm>
              <a:off x="528917" y="5009583"/>
              <a:ext cx="7160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제거한 컬럼 </a:t>
              </a:r>
              <a:r>
                <a:rPr lang="en-US" altLang="ko-KR" dirty="0"/>
                <a:t>: ID, SHIPMANAGER</a:t>
              </a:r>
              <a:endParaRPr lang="ko-KR" altLang="en-US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2933FD5C-9342-4E8F-A2ED-9D7A7C8672FA}"/>
                </a:ext>
              </a:extLst>
            </p:cNvPr>
            <p:cNvSpPr/>
            <p:nvPr/>
          </p:nvSpPr>
          <p:spPr>
            <a:xfrm flipV="1">
              <a:off x="597100" y="4923719"/>
              <a:ext cx="6796555" cy="45720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en-US" altLang="ko-KR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818B402-0166-49C9-932D-72E50EF7E348}"/>
                </a:ext>
              </a:extLst>
            </p:cNvPr>
            <p:cNvSpPr/>
            <p:nvPr/>
          </p:nvSpPr>
          <p:spPr>
            <a:xfrm>
              <a:off x="597100" y="5391005"/>
              <a:ext cx="6796555" cy="45719"/>
            </a:xfrm>
            <a:prstGeom prst="rect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en-US" altLang="ko-KR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9730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FCD2829-86D6-4C60-A9AF-2DB5C2749705}"/>
              </a:ext>
            </a:extLst>
          </p:cNvPr>
          <p:cNvCxnSpPr/>
          <p:nvPr/>
        </p:nvCxnSpPr>
        <p:spPr>
          <a:xfrm>
            <a:off x="600635" y="2841860"/>
            <a:ext cx="798755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object 3">
            <a:extLst>
              <a:ext uri="{FF2B5EF4-FFF2-40B4-BE49-F238E27FC236}">
                <a16:creationId xmlns:a16="http://schemas.microsoft.com/office/drawing/2014/main" id="{19A9FA3B-5A4F-4866-9733-B940D724DAE7}"/>
              </a:ext>
            </a:extLst>
          </p:cNvPr>
          <p:cNvGrpSpPr/>
          <p:nvPr/>
        </p:nvGrpSpPr>
        <p:grpSpPr>
          <a:xfrm>
            <a:off x="1043753" y="2233186"/>
            <a:ext cx="1227455" cy="1227455"/>
            <a:chOff x="4098035" y="1802879"/>
            <a:chExt cx="1227455" cy="1227455"/>
          </a:xfrm>
        </p:grpSpPr>
        <p:pic>
          <p:nvPicPr>
            <p:cNvPr id="37" name="object 4">
              <a:extLst>
                <a:ext uri="{FF2B5EF4-FFF2-40B4-BE49-F238E27FC236}">
                  <a16:creationId xmlns:a16="http://schemas.microsoft.com/office/drawing/2014/main" id="{A3EF43F0-E178-4493-8280-D39EC95447BF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38" name="object 5">
              <a:extLst>
                <a:ext uri="{FF2B5EF4-FFF2-40B4-BE49-F238E27FC236}">
                  <a16:creationId xmlns:a16="http://schemas.microsoft.com/office/drawing/2014/main" id="{8F1F2FC9-1973-4DAF-BA26-30CDD849E711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493328" y="94692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24" name="object 12">
            <a:extLst>
              <a:ext uri="{FF2B5EF4-FFF2-40B4-BE49-F238E27FC236}">
                <a16:creationId xmlns:a16="http://schemas.microsoft.com/office/drawing/2014/main" id="{BD54C53F-F161-4F50-9922-6DB095740D94}"/>
              </a:ext>
            </a:extLst>
          </p:cNvPr>
          <p:cNvSpPr txBox="1"/>
          <p:nvPr/>
        </p:nvSpPr>
        <p:spPr>
          <a:xfrm>
            <a:off x="1515246" y="2559582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1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28" name="object 16">
            <a:extLst>
              <a:ext uri="{FF2B5EF4-FFF2-40B4-BE49-F238E27FC236}">
                <a16:creationId xmlns:a16="http://schemas.microsoft.com/office/drawing/2014/main" id="{AA678136-FF8C-4241-80BE-6E284DF8C4FF}"/>
              </a:ext>
            </a:extLst>
          </p:cNvPr>
          <p:cNvSpPr txBox="1"/>
          <p:nvPr/>
        </p:nvSpPr>
        <p:spPr>
          <a:xfrm>
            <a:off x="1306105" y="3623873"/>
            <a:ext cx="70212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INTRO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32" name="object 20">
            <a:extLst>
              <a:ext uri="{FF2B5EF4-FFF2-40B4-BE49-F238E27FC236}">
                <a16:creationId xmlns:a16="http://schemas.microsoft.com/office/drawing/2014/main" id="{6CAC8881-33C8-4351-A714-D02D8E276086}"/>
              </a:ext>
            </a:extLst>
          </p:cNvPr>
          <p:cNvSpPr txBox="1"/>
          <p:nvPr/>
        </p:nvSpPr>
        <p:spPr>
          <a:xfrm>
            <a:off x="1119953" y="4117866"/>
            <a:ext cx="1452918" cy="66684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분석 배경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프로젝트 이해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39" name="object 3">
            <a:extLst>
              <a:ext uri="{FF2B5EF4-FFF2-40B4-BE49-F238E27FC236}">
                <a16:creationId xmlns:a16="http://schemas.microsoft.com/office/drawing/2014/main" id="{E7E4BA17-4487-43D0-88E6-4AEB9C757D9F}"/>
              </a:ext>
            </a:extLst>
          </p:cNvPr>
          <p:cNvGrpSpPr/>
          <p:nvPr/>
        </p:nvGrpSpPr>
        <p:grpSpPr>
          <a:xfrm>
            <a:off x="2935306" y="2232563"/>
            <a:ext cx="1227455" cy="1227455"/>
            <a:chOff x="4098035" y="1802879"/>
            <a:chExt cx="1227455" cy="1227455"/>
          </a:xfrm>
        </p:grpSpPr>
        <p:pic>
          <p:nvPicPr>
            <p:cNvPr id="40" name="object 4">
              <a:extLst>
                <a:ext uri="{FF2B5EF4-FFF2-40B4-BE49-F238E27FC236}">
                  <a16:creationId xmlns:a16="http://schemas.microsoft.com/office/drawing/2014/main" id="{CF549023-1F0F-45E5-8B61-EB1BBBDEF43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41" name="object 5">
              <a:extLst>
                <a:ext uri="{FF2B5EF4-FFF2-40B4-BE49-F238E27FC236}">
                  <a16:creationId xmlns:a16="http://schemas.microsoft.com/office/drawing/2014/main" id="{ABC05DE5-BE90-4267-914E-6A02B403EE2A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42" name="object 12">
            <a:extLst>
              <a:ext uri="{FF2B5EF4-FFF2-40B4-BE49-F238E27FC236}">
                <a16:creationId xmlns:a16="http://schemas.microsoft.com/office/drawing/2014/main" id="{3A5D8B54-2724-454F-8948-16A04B5C58B2}"/>
              </a:ext>
            </a:extLst>
          </p:cNvPr>
          <p:cNvSpPr txBox="1"/>
          <p:nvPr/>
        </p:nvSpPr>
        <p:spPr>
          <a:xfrm>
            <a:off x="3406799" y="2558959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2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43" name="object 16">
            <a:extLst>
              <a:ext uri="{FF2B5EF4-FFF2-40B4-BE49-F238E27FC236}">
                <a16:creationId xmlns:a16="http://schemas.microsoft.com/office/drawing/2014/main" id="{56CC726F-6DAA-483B-9879-B2BB06FE3B3B}"/>
              </a:ext>
            </a:extLst>
          </p:cNvPr>
          <p:cNvSpPr txBox="1"/>
          <p:nvPr/>
        </p:nvSpPr>
        <p:spPr>
          <a:xfrm>
            <a:off x="3251445" y="3621698"/>
            <a:ext cx="5945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Data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44" name="object 20">
            <a:extLst>
              <a:ext uri="{FF2B5EF4-FFF2-40B4-BE49-F238E27FC236}">
                <a16:creationId xmlns:a16="http://schemas.microsoft.com/office/drawing/2014/main" id="{13D78EA6-32AB-4898-8A76-14088F576136}"/>
              </a:ext>
            </a:extLst>
          </p:cNvPr>
          <p:cNvSpPr txBox="1"/>
          <p:nvPr/>
        </p:nvSpPr>
        <p:spPr>
          <a:xfrm>
            <a:off x="2905595" y="4113124"/>
            <a:ext cx="1304999" cy="99770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수집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</a:t>
            </a:r>
            <a:r>
              <a:rPr lang="ko-KR" altLang="en-US" sz="1400" b="1" spc="-25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전처리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3)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베이스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57" name="object 3">
            <a:extLst>
              <a:ext uri="{FF2B5EF4-FFF2-40B4-BE49-F238E27FC236}">
                <a16:creationId xmlns:a16="http://schemas.microsoft.com/office/drawing/2014/main" id="{E4C8848A-E218-40C8-9735-53CFF4C27C78}"/>
              </a:ext>
            </a:extLst>
          </p:cNvPr>
          <p:cNvGrpSpPr/>
          <p:nvPr/>
        </p:nvGrpSpPr>
        <p:grpSpPr>
          <a:xfrm>
            <a:off x="4903059" y="2228444"/>
            <a:ext cx="1227455" cy="1227455"/>
            <a:chOff x="4098035" y="1802879"/>
            <a:chExt cx="1227455" cy="1227455"/>
          </a:xfrm>
        </p:grpSpPr>
        <p:pic>
          <p:nvPicPr>
            <p:cNvPr id="58" name="object 4">
              <a:extLst>
                <a:ext uri="{FF2B5EF4-FFF2-40B4-BE49-F238E27FC236}">
                  <a16:creationId xmlns:a16="http://schemas.microsoft.com/office/drawing/2014/main" id="{D7ACCA5B-28F9-482D-8B7B-C21621B4835B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59" name="object 5">
              <a:extLst>
                <a:ext uri="{FF2B5EF4-FFF2-40B4-BE49-F238E27FC236}">
                  <a16:creationId xmlns:a16="http://schemas.microsoft.com/office/drawing/2014/main" id="{E62AB1CE-CAE0-4125-A56C-6EEC72F2D6AD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60" name="object 12">
            <a:extLst>
              <a:ext uri="{FF2B5EF4-FFF2-40B4-BE49-F238E27FC236}">
                <a16:creationId xmlns:a16="http://schemas.microsoft.com/office/drawing/2014/main" id="{FC05E928-7D07-4B68-84AD-A7889411E84D}"/>
              </a:ext>
            </a:extLst>
          </p:cNvPr>
          <p:cNvSpPr txBox="1"/>
          <p:nvPr/>
        </p:nvSpPr>
        <p:spPr>
          <a:xfrm>
            <a:off x="5374552" y="2554840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3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61" name="object 16">
            <a:extLst>
              <a:ext uri="{FF2B5EF4-FFF2-40B4-BE49-F238E27FC236}">
                <a16:creationId xmlns:a16="http://schemas.microsoft.com/office/drawing/2014/main" id="{199F1A79-5AAC-421A-B114-B1619FB40E04}"/>
              </a:ext>
            </a:extLst>
          </p:cNvPr>
          <p:cNvSpPr txBox="1"/>
          <p:nvPr/>
        </p:nvSpPr>
        <p:spPr>
          <a:xfrm>
            <a:off x="4994699" y="3617071"/>
            <a:ext cx="106406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ANALYSIS</a:t>
            </a:r>
          </a:p>
        </p:txBody>
      </p:sp>
      <p:sp>
        <p:nvSpPr>
          <p:cNvPr id="62" name="object 20">
            <a:extLst>
              <a:ext uri="{FF2B5EF4-FFF2-40B4-BE49-F238E27FC236}">
                <a16:creationId xmlns:a16="http://schemas.microsoft.com/office/drawing/2014/main" id="{8ADAFB0D-8AB2-406D-AC6F-ADA76DBF172C}"/>
              </a:ext>
            </a:extLst>
          </p:cNvPr>
          <p:cNvSpPr txBox="1"/>
          <p:nvPr/>
        </p:nvSpPr>
        <p:spPr>
          <a:xfrm>
            <a:off x="4979259" y="4113124"/>
            <a:ext cx="1452918" cy="99770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사용 프로그램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머신 러닝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3)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모델 해석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63" name="object 3">
            <a:extLst>
              <a:ext uri="{FF2B5EF4-FFF2-40B4-BE49-F238E27FC236}">
                <a16:creationId xmlns:a16="http://schemas.microsoft.com/office/drawing/2014/main" id="{6A899570-6B35-4F93-9EED-4FCA1B032B66}"/>
              </a:ext>
            </a:extLst>
          </p:cNvPr>
          <p:cNvGrpSpPr/>
          <p:nvPr/>
        </p:nvGrpSpPr>
        <p:grpSpPr>
          <a:xfrm>
            <a:off x="6955128" y="2228444"/>
            <a:ext cx="1227455" cy="1227455"/>
            <a:chOff x="4098035" y="1802879"/>
            <a:chExt cx="1227455" cy="1227455"/>
          </a:xfrm>
        </p:grpSpPr>
        <p:pic>
          <p:nvPicPr>
            <p:cNvPr id="64" name="object 4">
              <a:extLst>
                <a:ext uri="{FF2B5EF4-FFF2-40B4-BE49-F238E27FC236}">
                  <a16:creationId xmlns:a16="http://schemas.microsoft.com/office/drawing/2014/main" id="{DF264C79-54DD-4190-93AA-76149D74BFF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65" name="object 5">
              <a:extLst>
                <a:ext uri="{FF2B5EF4-FFF2-40B4-BE49-F238E27FC236}">
                  <a16:creationId xmlns:a16="http://schemas.microsoft.com/office/drawing/2014/main" id="{02784446-A59B-450C-A700-34DCF6700194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66" name="object 12">
            <a:extLst>
              <a:ext uri="{FF2B5EF4-FFF2-40B4-BE49-F238E27FC236}">
                <a16:creationId xmlns:a16="http://schemas.microsoft.com/office/drawing/2014/main" id="{617BDE0B-B7FE-4AB6-857A-FDAC10B63C2C}"/>
              </a:ext>
            </a:extLst>
          </p:cNvPr>
          <p:cNvSpPr txBox="1"/>
          <p:nvPr/>
        </p:nvSpPr>
        <p:spPr>
          <a:xfrm>
            <a:off x="7426621" y="2554840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4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67" name="object 16">
            <a:extLst>
              <a:ext uri="{FF2B5EF4-FFF2-40B4-BE49-F238E27FC236}">
                <a16:creationId xmlns:a16="http://schemas.microsoft.com/office/drawing/2014/main" id="{F124882F-BB87-44C8-B968-488DB836C0E3}"/>
              </a:ext>
            </a:extLst>
          </p:cNvPr>
          <p:cNvSpPr txBox="1"/>
          <p:nvPr/>
        </p:nvSpPr>
        <p:spPr>
          <a:xfrm>
            <a:off x="6844469" y="3617072"/>
            <a:ext cx="1448147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CONCLUSION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68" name="object 20">
            <a:extLst>
              <a:ext uri="{FF2B5EF4-FFF2-40B4-BE49-F238E27FC236}">
                <a16:creationId xmlns:a16="http://schemas.microsoft.com/office/drawing/2014/main" id="{ABA22A3B-7C96-49E6-A9DB-15EF85CC1144}"/>
              </a:ext>
            </a:extLst>
          </p:cNvPr>
          <p:cNvSpPr txBox="1"/>
          <p:nvPr/>
        </p:nvSpPr>
        <p:spPr>
          <a:xfrm>
            <a:off x="7031328" y="4113124"/>
            <a:ext cx="1304999" cy="66684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</a:t>
            </a: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기대 효과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활용 방안</a:t>
            </a:r>
            <a:endParaRPr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</p:spTree>
    <p:extLst>
      <p:ext uri="{BB962C8B-B14F-4D97-AF65-F5344CB8AC3E}">
        <p14:creationId xmlns:p14="http://schemas.microsoft.com/office/powerpoint/2010/main" val="26117722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4462512"/>
              </p:ext>
            </p:extLst>
          </p:nvPr>
        </p:nvGraphicFramePr>
        <p:xfrm>
          <a:off x="647711" y="1805476"/>
          <a:ext cx="7848589" cy="39262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6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69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1109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스케일링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모델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MAE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MSE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R2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MinMaxScaler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LGBM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71438" algn="l"/>
                          <a:tab pos="114300" algn="l"/>
                        </a:tabLst>
                        <a:defRPr/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17.482418</a:t>
                      </a:r>
                      <a:endParaRPr lang="en-US" altLang="ko-KR" sz="1200" kern="1200" dirty="0">
                        <a:solidFill>
                          <a:schemeClr val="dk1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779.105775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0.587786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17.109078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757.924144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0.598993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HGB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17.727757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788.114363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0.583019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StandardScaler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LGBM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17.503978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779.611762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0.587518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71438" algn="l"/>
                          <a:tab pos="114300" algn="l"/>
                        </a:tabLst>
                        <a:defRPr/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XGB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17.118151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758.266164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0.598812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HGB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17.661751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785.756841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0.584267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Stacking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16.684948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754.867434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0.600610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1C657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7D4392A1-135C-4C63-AC85-E6B330A7EC32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&lt;Data 4&gt;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4CDC66F-6E5D-480C-B273-CF085E0BD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머신 러닝</a:t>
            </a:r>
          </a:p>
        </p:txBody>
      </p:sp>
    </p:spTree>
    <p:extLst>
      <p:ext uri="{BB962C8B-B14F-4D97-AF65-F5344CB8AC3E}">
        <p14:creationId xmlns:p14="http://schemas.microsoft.com/office/powerpoint/2010/main" val="40324762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모델 해석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519FCD2-7DE1-433E-A8C9-80B7B5105CEF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최종 결정 데이터</a:t>
            </a:r>
            <a:r>
              <a:rPr lang="en-US" altLang="ko-KR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&amp;</a:t>
            </a:r>
            <a:r>
              <a:rPr lang="ko-KR" altLang="en-US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모델</a:t>
            </a:r>
            <a:endParaRPr lang="ko-KR" altLang="en-US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574CBA1-1E9F-406F-85A0-E08D5B723D22}"/>
              </a:ext>
            </a:extLst>
          </p:cNvPr>
          <p:cNvGrpSpPr/>
          <p:nvPr/>
        </p:nvGrpSpPr>
        <p:grpSpPr>
          <a:xfrm>
            <a:off x="5222535" y="2426827"/>
            <a:ext cx="1957735" cy="987923"/>
            <a:chOff x="5141852" y="1644446"/>
            <a:chExt cx="1957735" cy="98792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23C5002-3298-42B7-9B06-1D7CA101E9D9}"/>
                </a:ext>
              </a:extLst>
            </p:cNvPr>
            <p:cNvSpPr/>
            <p:nvPr/>
          </p:nvSpPr>
          <p:spPr>
            <a:xfrm>
              <a:off x="5141852" y="1644446"/>
              <a:ext cx="1957735" cy="410704"/>
            </a:xfrm>
            <a:prstGeom prst="rect">
              <a:avLst/>
            </a:prstGeom>
            <a:solidFill>
              <a:srgbClr val="29A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534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결정된 데이터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830F660-899F-443F-A567-6153925627D6}"/>
                </a:ext>
              </a:extLst>
            </p:cNvPr>
            <p:cNvSpPr/>
            <p:nvPr/>
          </p:nvSpPr>
          <p:spPr>
            <a:xfrm flipV="1">
              <a:off x="5182787" y="2590782"/>
              <a:ext cx="1875864" cy="41587"/>
            </a:xfrm>
            <a:prstGeom prst="rect">
              <a:avLst/>
            </a:prstGeom>
            <a:solidFill>
              <a:srgbClr val="29A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en-US" altLang="ko-KR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DB91014-3686-406C-AF7D-533403BD996F}"/>
                </a:ext>
              </a:extLst>
            </p:cNvPr>
            <p:cNvSpPr/>
            <p:nvPr/>
          </p:nvSpPr>
          <p:spPr>
            <a:xfrm>
              <a:off x="5210003" y="2125808"/>
              <a:ext cx="1821434" cy="3221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704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돋움" panose="020B0600000101010101" pitchFamily="50" charset="-127"/>
                  <a:ea typeface="돋움" panose="020B0600000101010101" pitchFamily="50" charset="-127"/>
                </a:rPr>
                <a:t>Data 4</a:t>
              </a:r>
              <a:endParaRPr lang="ko-KR" altLang="en-US" sz="170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돋움" panose="020B0600000101010101" pitchFamily="50" charset="-127"/>
                <a:ea typeface="돋움" panose="020B0600000101010101" pitchFamily="50" charset="-127"/>
              </a:endParaRPr>
            </a:p>
          </p:txBody>
        </p:sp>
      </p:grp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4B17F5C-3569-4B0C-A44A-A889DA214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567788"/>
              </p:ext>
            </p:extLst>
          </p:nvPr>
        </p:nvGraphicFramePr>
        <p:xfrm>
          <a:off x="668464" y="3732725"/>
          <a:ext cx="7848589" cy="8504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688">
                  <a:extLst>
                    <a:ext uri="{9D8B030D-6E8A-4147-A177-3AD203B41FA5}">
                      <a16:colId xmlns:a16="http://schemas.microsoft.com/office/drawing/2014/main" val="3824359216"/>
                    </a:ext>
                  </a:extLst>
                </a:gridCol>
                <a:gridCol w="1161508">
                  <a:extLst>
                    <a:ext uri="{9D8B030D-6E8A-4147-A177-3AD203B41FA5}">
                      <a16:colId xmlns:a16="http://schemas.microsoft.com/office/drawing/2014/main" val="441580307"/>
                    </a:ext>
                  </a:extLst>
                </a:gridCol>
                <a:gridCol w="1756957">
                  <a:extLst>
                    <a:ext uri="{9D8B030D-6E8A-4147-A177-3AD203B41FA5}">
                      <a16:colId xmlns:a16="http://schemas.microsoft.com/office/drawing/2014/main" val="3128759108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1716781421"/>
                    </a:ext>
                  </a:extLst>
                </a:gridCol>
                <a:gridCol w="1569718">
                  <a:extLst>
                    <a:ext uri="{9D8B030D-6E8A-4147-A177-3AD203B41FA5}">
                      <a16:colId xmlns:a16="http://schemas.microsoft.com/office/drawing/2014/main" val="1259064484"/>
                    </a:ext>
                  </a:extLst>
                </a:gridCol>
              </a:tblGrid>
              <a:tr h="41109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스케일링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모델</a:t>
                      </a: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65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MAE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MSE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1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고딕" panose="02000500000000000000" pitchFamily="2" charset="-127"/>
                          <a:ea typeface="한컴 고딕" panose="02000500000000000000" pitchFamily="2" charset="-127"/>
                        </a:rPr>
                        <a:t>R2</a:t>
                      </a:r>
                      <a:endParaRPr lang="ko-KR" altLang="en-US" sz="1700" b="1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고딕" panose="02000500000000000000" pitchFamily="2" charset="-127"/>
                        <a:ea typeface="한컴 고딕" panose="02000500000000000000" pitchFamily="2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667168"/>
                  </a:ext>
                </a:extLst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pc="-100" baseline="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StandardScaler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Stacking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16.684948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754.867434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en-US" altLang="ko-KR" sz="1200" spc="-100" baseline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0.600610</a:t>
                      </a:r>
                      <a:endParaRPr lang="ko-KR" altLang="en-US" sz="12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055035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6E3EE8C1-D4F2-4A99-A02D-511E0480C3F2}"/>
              </a:ext>
            </a:extLst>
          </p:cNvPr>
          <p:cNvGrpSpPr/>
          <p:nvPr/>
        </p:nvGrpSpPr>
        <p:grpSpPr>
          <a:xfrm>
            <a:off x="761681" y="2111649"/>
            <a:ext cx="4375095" cy="1041059"/>
            <a:chOff x="672836" y="2265534"/>
            <a:chExt cx="6451899" cy="1535237"/>
          </a:xfrm>
        </p:grpSpPr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59A7EA84-10A9-4209-BD24-33DB68F9E864}"/>
                </a:ext>
              </a:extLst>
            </p:cNvPr>
            <p:cNvCxnSpPr>
              <a:cxnSpLocks/>
            </p:cNvCxnSpPr>
            <p:nvPr/>
          </p:nvCxnSpPr>
          <p:spPr>
            <a:xfrm>
              <a:off x="672836" y="3732751"/>
              <a:ext cx="6451899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눈물 방울 15">
              <a:extLst>
                <a:ext uri="{FF2B5EF4-FFF2-40B4-BE49-F238E27FC236}">
                  <a16:creationId xmlns:a16="http://schemas.microsoft.com/office/drawing/2014/main" id="{B583B1D0-FA01-42BD-9D75-790BB0EA59DB}"/>
                </a:ext>
              </a:extLst>
            </p:cNvPr>
            <p:cNvSpPr/>
            <p:nvPr/>
          </p:nvSpPr>
          <p:spPr>
            <a:xfrm rot="8100000">
              <a:off x="4026422" y="2279576"/>
              <a:ext cx="1091159" cy="1091159"/>
            </a:xfrm>
            <a:prstGeom prst="teardrop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7" name="눈물 방울 16">
              <a:extLst>
                <a:ext uri="{FF2B5EF4-FFF2-40B4-BE49-F238E27FC236}">
                  <a16:creationId xmlns:a16="http://schemas.microsoft.com/office/drawing/2014/main" id="{3364B1C9-37F7-4AD2-AFD8-BB8986B0871C}"/>
                </a:ext>
              </a:extLst>
            </p:cNvPr>
            <p:cNvSpPr/>
            <p:nvPr/>
          </p:nvSpPr>
          <p:spPr>
            <a:xfrm rot="8100000">
              <a:off x="898823" y="2279574"/>
              <a:ext cx="1091159" cy="1091159"/>
            </a:xfrm>
            <a:prstGeom prst="teardrop">
              <a:avLst/>
            </a:prstGeom>
            <a:solidFill>
              <a:srgbClr val="6361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EF11C86F-6D66-46D8-B020-B47ABB8A11A0}"/>
                </a:ext>
              </a:extLst>
            </p:cNvPr>
            <p:cNvSpPr/>
            <p:nvPr/>
          </p:nvSpPr>
          <p:spPr>
            <a:xfrm>
              <a:off x="4503984" y="3664736"/>
              <a:ext cx="136035" cy="136035"/>
            </a:xfrm>
            <a:prstGeom prst="ellipse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0F4DF3AA-1DE3-4F88-B4F7-D1C095F02C4A}"/>
                </a:ext>
              </a:extLst>
            </p:cNvPr>
            <p:cNvSpPr/>
            <p:nvPr/>
          </p:nvSpPr>
          <p:spPr>
            <a:xfrm>
              <a:off x="2937875" y="3664736"/>
              <a:ext cx="136035" cy="136035"/>
            </a:xfrm>
            <a:prstGeom prst="ellipse">
              <a:avLst/>
            </a:prstGeom>
            <a:solidFill>
              <a:srgbClr val="1C65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848CBF93-8B6E-47CD-BCCA-FC00C924520E}"/>
                </a:ext>
              </a:extLst>
            </p:cNvPr>
            <p:cNvSpPr/>
            <p:nvPr/>
          </p:nvSpPr>
          <p:spPr>
            <a:xfrm>
              <a:off x="1376385" y="3664736"/>
              <a:ext cx="136035" cy="136035"/>
            </a:xfrm>
            <a:prstGeom prst="ellipse">
              <a:avLst/>
            </a:prstGeom>
            <a:solidFill>
              <a:srgbClr val="6361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06CCC315-6D5E-44BB-A04D-A8FF087C0698}"/>
                </a:ext>
              </a:extLst>
            </p:cNvPr>
            <p:cNvSpPr/>
            <p:nvPr/>
          </p:nvSpPr>
          <p:spPr>
            <a:xfrm>
              <a:off x="6135011" y="3664736"/>
              <a:ext cx="136035" cy="136035"/>
            </a:xfrm>
            <a:prstGeom prst="ellipse">
              <a:avLst/>
            </a:prstGeom>
            <a:solidFill>
              <a:srgbClr val="0C3F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4CE3D42-8851-44EA-B897-6C759EE8CF53}"/>
                </a:ext>
              </a:extLst>
            </p:cNvPr>
            <p:cNvSpPr/>
            <p:nvPr/>
          </p:nvSpPr>
          <p:spPr>
            <a:xfrm>
              <a:off x="4097031" y="2577441"/>
              <a:ext cx="949938" cy="55825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000" b="1" spc="-6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범주형</a:t>
              </a:r>
              <a:endParaRPr lang="en-US" altLang="ko-KR" sz="1000" b="1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000" b="1" spc="-6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데이터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F3CB3FD-5970-4425-BCB4-923AEEA61B95}"/>
                </a:ext>
              </a:extLst>
            </p:cNvPr>
            <p:cNvSpPr/>
            <p:nvPr/>
          </p:nvSpPr>
          <p:spPr>
            <a:xfrm>
              <a:off x="969432" y="2577441"/>
              <a:ext cx="949938" cy="55825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000" b="1" spc="-6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결측치</a:t>
              </a:r>
              <a:endParaRPr lang="en-US" altLang="ko-KR" sz="1000" b="1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000" b="1" spc="-6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처리</a:t>
              </a:r>
              <a:endParaRPr lang="en-US" altLang="ko-KR" sz="1000" b="1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</p:txBody>
        </p:sp>
        <p:sp>
          <p:nvSpPr>
            <p:cNvPr id="24" name="눈물 방울 23">
              <a:extLst>
                <a:ext uri="{FF2B5EF4-FFF2-40B4-BE49-F238E27FC236}">
                  <a16:creationId xmlns:a16="http://schemas.microsoft.com/office/drawing/2014/main" id="{4E3B4FDA-E35A-4EDB-BF51-8588559F3549}"/>
                </a:ext>
              </a:extLst>
            </p:cNvPr>
            <p:cNvSpPr/>
            <p:nvPr/>
          </p:nvSpPr>
          <p:spPr>
            <a:xfrm rot="8100000">
              <a:off x="2460313" y="2279571"/>
              <a:ext cx="1091159" cy="1091159"/>
            </a:xfrm>
            <a:prstGeom prst="teardrop">
              <a:avLst/>
            </a:prstGeom>
            <a:solidFill>
              <a:srgbClr val="3E3D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5" name="눈물 방울 24">
              <a:extLst>
                <a:ext uri="{FF2B5EF4-FFF2-40B4-BE49-F238E27FC236}">
                  <a16:creationId xmlns:a16="http://schemas.microsoft.com/office/drawing/2014/main" id="{11D271A2-568E-4B64-A7ED-A2ABDCF109BE}"/>
                </a:ext>
              </a:extLst>
            </p:cNvPr>
            <p:cNvSpPr/>
            <p:nvPr/>
          </p:nvSpPr>
          <p:spPr>
            <a:xfrm rot="8100000">
              <a:off x="5657448" y="2265534"/>
              <a:ext cx="1091159" cy="1091159"/>
            </a:xfrm>
            <a:prstGeom prst="teardrop">
              <a:avLst/>
            </a:prstGeom>
            <a:solidFill>
              <a:srgbClr val="0C3F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05668409-B8A7-452D-A7F1-6149FB67220A}"/>
                </a:ext>
              </a:extLst>
            </p:cNvPr>
            <p:cNvSpPr/>
            <p:nvPr/>
          </p:nvSpPr>
          <p:spPr>
            <a:xfrm>
              <a:off x="2530923" y="2577441"/>
              <a:ext cx="949938" cy="55825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000" b="1" spc="-6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이상치</a:t>
              </a:r>
              <a:endParaRPr lang="en-US" altLang="ko-KR" sz="1000" b="1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000" b="1" spc="-6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처리</a:t>
              </a:r>
              <a:endParaRPr lang="en-US" altLang="ko-KR" sz="1000" b="1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4EC9438-9332-410D-847F-396557394041}"/>
                </a:ext>
              </a:extLst>
            </p:cNvPr>
            <p:cNvSpPr/>
            <p:nvPr/>
          </p:nvSpPr>
          <p:spPr>
            <a:xfrm>
              <a:off x="5728058" y="2577441"/>
              <a:ext cx="949938" cy="55825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000" b="1" spc="-6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컬럼</a:t>
              </a:r>
              <a:endParaRPr lang="en-US" altLang="ko-KR" sz="1000" b="1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ko-KR" altLang="en-US" sz="1000" b="1" spc="-6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제거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5F37E34-6DD6-486F-AC65-9BFD6F0E3986}"/>
              </a:ext>
            </a:extLst>
          </p:cNvPr>
          <p:cNvSpPr txBox="1"/>
          <p:nvPr/>
        </p:nvSpPr>
        <p:spPr>
          <a:xfrm>
            <a:off x="814568" y="3198827"/>
            <a:ext cx="8483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err="1"/>
              <a:t>항구별</a:t>
            </a:r>
            <a:r>
              <a:rPr lang="ko-KR" altLang="en-US" sz="1000" dirty="0"/>
              <a:t> 평균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3E3938-C653-4624-AE32-B0BF266BFA7A}"/>
              </a:ext>
            </a:extLst>
          </p:cNvPr>
          <p:cNvSpPr txBox="1"/>
          <p:nvPr/>
        </p:nvSpPr>
        <p:spPr>
          <a:xfrm>
            <a:off x="1890934" y="3165775"/>
            <a:ext cx="923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Upper bound,</a:t>
            </a:r>
          </a:p>
          <a:p>
            <a:r>
              <a:rPr lang="en-US" altLang="ko-KR" sz="1000" dirty="0"/>
              <a:t>Lower bound</a:t>
            </a:r>
            <a:endParaRPr lang="ko-KR" altLang="en-US" sz="10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AB5D6B-320E-4B7D-BFB0-516FE98370BE}"/>
              </a:ext>
            </a:extLst>
          </p:cNvPr>
          <p:cNvSpPr txBox="1"/>
          <p:nvPr/>
        </p:nvSpPr>
        <p:spPr>
          <a:xfrm>
            <a:off x="2906146" y="3198827"/>
            <a:ext cx="9991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데이터 수치화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65039C0-E734-4AA6-B1E3-168187E1F895}"/>
              </a:ext>
            </a:extLst>
          </p:cNvPr>
          <p:cNvSpPr txBox="1"/>
          <p:nvPr/>
        </p:nvSpPr>
        <p:spPr>
          <a:xfrm>
            <a:off x="3984711" y="3194164"/>
            <a:ext cx="11463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ID,</a:t>
            </a:r>
            <a:r>
              <a:rPr lang="ko-KR" altLang="en-US" sz="1000" dirty="0"/>
              <a:t> </a:t>
            </a:r>
            <a:r>
              <a:rPr lang="en-US" altLang="ko-KR" sz="1000" dirty="0"/>
              <a:t>SHIPMANGER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41050667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FCD2829-86D6-4C60-A9AF-2DB5C2749705}"/>
              </a:ext>
            </a:extLst>
          </p:cNvPr>
          <p:cNvCxnSpPr/>
          <p:nvPr/>
        </p:nvCxnSpPr>
        <p:spPr>
          <a:xfrm>
            <a:off x="600635" y="2841860"/>
            <a:ext cx="798755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object 3">
            <a:extLst>
              <a:ext uri="{FF2B5EF4-FFF2-40B4-BE49-F238E27FC236}">
                <a16:creationId xmlns:a16="http://schemas.microsoft.com/office/drawing/2014/main" id="{19A9FA3B-5A4F-4866-9733-B940D724DAE7}"/>
              </a:ext>
            </a:extLst>
          </p:cNvPr>
          <p:cNvGrpSpPr/>
          <p:nvPr/>
        </p:nvGrpSpPr>
        <p:grpSpPr>
          <a:xfrm>
            <a:off x="1043753" y="2233186"/>
            <a:ext cx="1227455" cy="1227455"/>
            <a:chOff x="4098035" y="1802879"/>
            <a:chExt cx="1227455" cy="1227455"/>
          </a:xfrm>
        </p:grpSpPr>
        <p:pic>
          <p:nvPicPr>
            <p:cNvPr id="37" name="object 4">
              <a:extLst>
                <a:ext uri="{FF2B5EF4-FFF2-40B4-BE49-F238E27FC236}">
                  <a16:creationId xmlns:a16="http://schemas.microsoft.com/office/drawing/2014/main" id="{A3EF43F0-E178-4493-8280-D39EC95447BF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38" name="object 5">
              <a:extLst>
                <a:ext uri="{FF2B5EF4-FFF2-40B4-BE49-F238E27FC236}">
                  <a16:creationId xmlns:a16="http://schemas.microsoft.com/office/drawing/2014/main" id="{8F1F2FC9-1973-4DAF-BA26-30CDD849E711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493328" y="94692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24" name="object 12">
            <a:extLst>
              <a:ext uri="{FF2B5EF4-FFF2-40B4-BE49-F238E27FC236}">
                <a16:creationId xmlns:a16="http://schemas.microsoft.com/office/drawing/2014/main" id="{BD54C53F-F161-4F50-9922-6DB095740D94}"/>
              </a:ext>
            </a:extLst>
          </p:cNvPr>
          <p:cNvSpPr txBox="1"/>
          <p:nvPr/>
        </p:nvSpPr>
        <p:spPr>
          <a:xfrm>
            <a:off x="1515246" y="2559582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1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28" name="object 16">
            <a:extLst>
              <a:ext uri="{FF2B5EF4-FFF2-40B4-BE49-F238E27FC236}">
                <a16:creationId xmlns:a16="http://schemas.microsoft.com/office/drawing/2014/main" id="{AA678136-FF8C-4241-80BE-6E284DF8C4FF}"/>
              </a:ext>
            </a:extLst>
          </p:cNvPr>
          <p:cNvSpPr txBox="1"/>
          <p:nvPr/>
        </p:nvSpPr>
        <p:spPr>
          <a:xfrm>
            <a:off x="1306105" y="3623873"/>
            <a:ext cx="70212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INTRO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32" name="object 20">
            <a:extLst>
              <a:ext uri="{FF2B5EF4-FFF2-40B4-BE49-F238E27FC236}">
                <a16:creationId xmlns:a16="http://schemas.microsoft.com/office/drawing/2014/main" id="{6CAC8881-33C8-4351-A714-D02D8E276086}"/>
              </a:ext>
            </a:extLst>
          </p:cNvPr>
          <p:cNvSpPr txBox="1"/>
          <p:nvPr/>
        </p:nvSpPr>
        <p:spPr>
          <a:xfrm>
            <a:off x="1119953" y="4117866"/>
            <a:ext cx="1452918" cy="66684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분석 배경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프로젝트 이해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39" name="object 3">
            <a:extLst>
              <a:ext uri="{FF2B5EF4-FFF2-40B4-BE49-F238E27FC236}">
                <a16:creationId xmlns:a16="http://schemas.microsoft.com/office/drawing/2014/main" id="{E7E4BA17-4487-43D0-88E6-4AEB9C757D9F}"/>
              </a:ext>
            </a:extLst>
          </p:cNvPr>
          <p:cNvGrpSpPr/>
          <p:nvPr/>
        </p:nvGrpSpPr>
        <p:grpSpPr>
          <a:xfrm>
            <a:off x="2935306" y="2232563"/>
            <a:ext cx="1227455" cy="1227455"/>
            <a:chOff x="4098035" y="1802879"/>
            <a:chExt cx="1227455" cy="1227455"/>
          </a:xfrm>
        </p:grpSpPr>
        <p:pic>
          <p:nvPicPr>
            <p:cNvPr id="40" name="object 4">
              <a:extLst>
                <a:ext uri="{FF2B5EF4-FFF2-40B4-BE49-F238E27FC236}">
                  <a16:creationId xmlns:a16="http://schemas.microsoft.com/office/drawing/2014/main" id="{CF549023-1F0F-45E5-8B61-EB1BBBDEF43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41" name="object 5">
              <a:extLst>
                <a:ext uri="{FF2B5EF4-FFF2-40B4-BE49-F238E27FC236}">
                  <a16:creationId xmlns:a16="http://schemas.microsoft.com/office/drawing/2014/main" id="{ABC05DE5-BE90-4267-914E-6A02B403EE2A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42" name="object 12">
            <a:extLst>
              <a:ext uri="{FF2B5EF4-FFF2-40B4-BE49-F238E27FC236}">
                <a16:creationId xmlns:a16="http://schemas.microsoft.com/office/drawing/2014/main" id="{3A5D8B54-2724-454F-8948-16A04B5C58B2}"/>
              </a:ext>
            </a:extLst>
          </p:cNvPr>
          <p:cNvSpPr txBox="1"/>
          <p:nvPr/>
        </p:nvSpPr>
        <p:spPr>
          <a:xfrm>
            <a:off x="3406799" y="2558959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2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43" name="object 16">
            <a:extLst>
              <a:ext uri="{FF2B5EF4-FFF2-40B4-BE49-F238E27FC236}">
                <a16:creationId xmlns:a16="http://schemas.microsoft.com/office/drawing/2014/main" id="{56CC726F-6DAA-483B-9879-B2BB06FE3B3B}"/>
              </a:ext>
            </a:extLst>
          </p:cNvPr>
          <p:cNvSpPr txBox="1"/>
          <p:nvPr/>
        </p:nvSpPr>
        <p:spPr>
          <a:xfrm>
            <a:off x="3251445" y="3621698"/>
            <a:ext cx="5945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Data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44" name="object 20">
            <a:extLst>
              <a:ext uri="{FF2B5EF4-FFF2-40B4-BE49-F238E27FC236}">
                <a16:creationId xmlns:a16="http://schemas.microsoft.com/office/drawing/2014/main" id="{13D78EA6-32AB-4898-8A76-14088F576136}"/>
              </a:ext>
            </a:extLst>
          </p:cNvPr>
          <p:cNvSpPr txBox="1"/>
          <p:nvPr/>
        </p:nvSpPr>
        <p:spPr>
          <a:xfrm>
            <a:off x="2905595" y="4113124"/>
            <a:ext cx="1304999" cy="99770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수집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</a:t>
            </a:r>
            <a:r>
              <a:rPr lang="ko-KR" altLang="en-US" sz="1400" b="1" spc="-25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전처리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3)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베이스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57" name="object 3">
            <a:extLst>
              <a:ext uri="{FF2B5EF4-FFF2-40B4-BE49-F238E27FC236}">
                <a16:creationId xmlns:a16="http://schemas.microsoft.com/office/drawing/2014/main" id="{E4C8848A-E218-40C8-9735-53CFF4C27C78}"/>
              </a:ext>
            </a:extLst>
          </p:cNvPr>
          <p:cNvGrpSpPr/>
          <p:nvPr/>
        </p:nvGrpSpPr>
        <p:grpSpPr>
          <a:xfrm>
            <a:off x="4903059" y="2228444"/>
            <a:ext cx="1227455" cy="1227455"/>
            <a:chOff x="4098035" y="1802879"/>
            <a:chExt cx="1227455" cy="1227455"/>
          </a:xfrm>
        </p:grpSpPr>
        <p:pic>
          <p:nvPicPr>
            <p:cNvPr id="58" name="object 4">
              <a:extLst>
                <a:ext uri="{FF2B5EF4-FFF2-40B4-BE49-F238E27FC236}">
                  <a16:creationId xmlns:a16="http://schemas.microsoft.com/office/drawing/2014/main" id="{D7ACCA5B-28F9-482D-8B7B-C21621B4835B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59" name="object 5">
              <a:extLst>
                <a:ext uri="{FF2B5EF4-FFF2-40B4-BE49-F238E27FC236}">
                  <a16:creationId xmlns:a16="http://schemas.microsoft.com/office/drawing/2014/main" id="{E62AB1CE-CAE0-4125-A56C-6EEC72F2D6AD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60" name="object 12">
            <a:extLst>
              <a:ext uri="{FF2B5EF4-FFF2-40B4-BE49-F238E27FC236}">
                <a16:creationId xmlns:a16="http://schemas.microsoft.com/office/drawing/2014/main" id="{FC05E928-7D07-4B68-84AD-A7889411E84D}"/>
              </a:ext>
            </a:extLst>
          </p:cNvPr>
          <p:cNvSpPr txBox="1"/>
          <p:nvPr/>
        </p:nvSpPr>
        <p:spPr>
          <a:xfrm>
            <a:off x="5374552" y="2554840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3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61" name="object 16">
            <a:extLst>
              <a:ext uri="{FF2B5EF4-FFF2-40B4-BE49-F238E27FC236}">
                <a16:creationId xmlns:a16="http://schemas.microsoft.com/office/drawing/2014/main" id="{199F1A79-5AAC-421A-B114-B1619FB40E04}"/>
              </a:ext>
            </a:extLst>
          </p:cNvPr>
          <p:cNvSpPr txBox="1"/>
          <p:nvPr/>
        </p:nvSpPr>
        <p:spPr>
          <a:xfrm>
            <a:off x="4994699" y="3617071"/>
            <a:ext cx="106406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ANALYSIS</a:t>
            </a:r>
          </a:p>
        </p:txBody>
      </p:sp>
      <p:sp>
        <p:nvSpPr>
          <p:cNvPr id="62" name="object 20">
            <a:extLst>
              <a:ext uri="{FF2B5EF4-FFF2-40B4-BE49-F238E27FC236}">
                <a16:creationId xmlns:a16="http://schemas.microsoft.com/office/drawing/2014/main" id="{8ADAFB0D-8AB2-406D-AC6F-ADA76DBF172C}"/>
              </a:ext>
            </a:extLst>
          </p:cNvPr>
          <p:cNvSpPr txBox="1"/>
          <p:nvPr/>
        </p:nvSpPr>
        <p:spPr>
          <a:xfrm>
            <a:off x="4979259" y="4113124"/>
            <a:ext cx="1452918" cy="99770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사용 프로그램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머신 러닝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3)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모델 해석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63" name="object 3">
            <a:extLst>
              <a:ext uri="{FF2B5EF4-FFF2-40B4-BE49-F238E27FC236}">
                <a16:creationId xmlns:a16="http://schemas.microsoft.com/office/drawing/2014/main" id="{6A899570-6B35-4F93-9EED-4FCA1B032B66}"/>
              </a:ext>
            </a:extLst>
          </p:cNvPr>
          <p:cNvGrpSpPr/>
          <p:nvPr/>
        </p:nvGrpSpPr>
        <p:grpSpPr>
          <a:xfrm>
            <a:off x="6955128" y="2228444"/>
            <a:ext cx="1227455" cy="1227455"/>
            <a:chOff x="4098035" y="1802879"/>
            <a:chExt cx="1227455" cy="1227455"/>
          </a:xfrm>
        </p:grpSpPr>
        <p:pic>
          <p:nvPicPr>
            <p:cNvPr id="64" name="object 4">
              <a:extLst>
                <a:ext uri="{FF2B5EF4-FFF2-40B4-BE49-F238E27FC236}">
                  <a16:creationId xmlns:a16="http://schemas.microsoft.com/office/drawing/2014/main" id="{DF264C79-54DD-4190-93AA-76149D74BFF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65" name="object 5">
              <a:extLst>
                <a:ext uri="{FF2B5EF4-FFF2-40B4-BE49-F238E27FC236}">
                  <a16:creationId xmlns:a16="http://schemas.microsoft.com/office/drawing/2014/main" id="{02784446-A59B-450C-A700-34DCF6700194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29AFCE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66" name="object 12">
            <a:extLst>
              <a:ext uri="{FF2B5EF4-FFF2-40B4-BE49-F238E27FC236}">
                <a16:creationId xmlns:a16="http://schemas.microsoft.com/office/drawing/2014/main" id="{617BDE0B-B7FE-4AB6-857A-FDAC10B63C2C}"/>
              </a:ext>
            </a:extLst>
          </p:cNvPr>
          <p:cNvSpPr txBox="1"/>
          <p:nvPr/>
        </p:nvSpPr>
        <p:spPr>
          <a:xfrm>
            <a:off x="7426621" y="2554840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4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67" name="object 16">
            <a:extLst>
              <a:ext uri="{FF2B5EF4-FFF2-40B4-BE49-F238E27FC236}">
                <a16:creationId xmlns:a16="http://schemas.microsoft.com/office/drawing/2014/main" id="{F124882F-BB87-44C8-B968-488DB836C0E3}"/>
              </a:ext>
            </a:extLst>
          </p:cNvPr>
          <p:cNvSpPr txBox="1"/>
          <p:nvPr/>
        </p:nvSpPr>
        <p:spPr>
          <a:xfrm>
            <a:off x="6844469" y="3617072"/>
            <a:ext cx="1448147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CONCLUSION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68" name="object 20">
            <a:extLst>
              <a:ext uri="{FF2B5EF4-FFF2-40B4-BE49-F238E27FC236}">
                <a16:creationId xmlns:a16="http://schemas.microsoft.com/office/drawing/2014/main" id="{ABA22A3B-7C96-49E6-A9DB-15EF85CC1144}"/>
              </a:ext>
            </a:extLst>
          </p:cNvPr>
          <p:cNvSpPr txBox="1"/>
          <p:nvPr/>
        </p:nvSpPr>
        <p:spPr>
          <a:xfrm>
            <a:off x="7031328" y="4113124"/>
            <a:ext cx="1304999" cy="66684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</a:t>
            </a: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기대 효과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활용 방안</a:t>
            </a:r>
            <a:endParaRPr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</p:spTree>
    <p:extLst>
      <p:ext uri="{BB962C8B-B14F-4D97-AF65-F5344CB8AC3E}">
        <p14:creationId xmlns:p14="http://schemas.microsoft.com/office/powerpoint/2010/main" val="39470897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기대 효과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519FCD2-7DE1-433E-A8C9-80B7B5105CEF}"/>
              </a:ext>
            </a:extLst>
          </p:cNvPr>
          <p:cNvSpPr/>
          <p:nvPr/>
        </p:nvSpPr>
        <p:spPr>
          <a:xfrm>
            <a:off x="596022" y="1246762"/>
            <a:ext cx="7951955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1. </a:t>
            </a:r>
            <a:r>
              <a:rPr lang="ko-KR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대기 시간 최적화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선박의 항구 대기 시간 최소화를 통한 물류 및 운송 효율성 향상 목표</a:t>
            </a: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 </a:t>
            </a:r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2. </a:t>
            </a:r>
            <a:r>
              <a:rPr lang="ko-KR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정확한 예측 제공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다양한 요인을 고려하여 신뢰할 수 있는 선박 대기 시간 예측 모델 개발로 항구 운영자 및 물류 관리자에게 정확한 정보 제공</a:t>
            </a: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 </a:t>
            </a:r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3. </a:t>
            </a:r>
            <a:r>
              <a:rPr lang="ko-KR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효율적인 자원 할당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선박 도착 및 출발 시간을 더욱 정확하게 예측함으로써 항구 내 자원의 효율적 할당 및 운영 비용 절감</a:t>
            </a: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 </a:t>
            </a:r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4. </a:t>
            </a:r>
            <a:r>
              <a:rPr lang="ko-KR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서비스 수준 향상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물류 및 운송 관련 기업 및 단체들에게 대기 시간 예측 서비스를 제공함으로써 고객 만족도 및 서비스 </a:t>
            </a:r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수준 향상</a:t>
            </a: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 </a:t>
            </a:r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5. </a:t>
            </a:r>
            <a:r>
              <a:rPr lang="ko-KR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장기적인 이점 확보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정확한 대기 시간 예측을 통해 더욱 효율적인 운송 및 물류 체인을 구축함으로써 장기적인 경쟁력 </a:t>
            </a:r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확보 및 기업 가치 향상</a:t>
            </a:r>
            <a:endParaRPr lang="ko-KR" altLang="en-US" sz="1400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33636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활용 방안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519FCD2-7DE1-433E-A8C9-80B7B5105CEF}"/>
              </a:ext>
            </a:extLst>
          </p:cNvPr>
          <p:cNvSpPr/>
          <p:nvPr/>
        </p:nvSpPr>
        <p:spPr>
          <a:xfrm>
            <a:off x="596022" y="1372268"/>
            <a:ext cx="7951955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1. </a:t>
            </a:r>
            <a:r>
              <a:rPr lang="ko-KR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운영 최적화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- </a:t>
            </a:r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선박 운항 일정 최적화</a:t>
            </a: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- </a:t>
            </a:r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예측된 대기 시간을 고려하여 출발 시간 조절 및 항로 변경으로 선박 운항에 효율성 극대화</a:t>
            </a: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 </a:t>
            </a:r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2. </a:t>
            </a:r>
            <a:r>
              <a:rPr lang="ko-KR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리스크 관리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- </a:t>
            </a:r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대기 시간 예측을 통해 지연으로 발생하는 비용 감소</a:t>
            </a: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 </a:t>
            </a:r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3. </a:t>
            </a:r>
            <a:r>
              <a:rPr lang="ko-KR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자원 할당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- </a:t>
            </a:r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예측된 대기 시간에 따라 인력</a:t>
            </a: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 </a:t>
            </a:r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연료 등의 자원을 적절하게 배분함으로써 비용 절감 및 생산성 향상</a:t>
            </a: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 </a:t>
            </a:r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4. </a:t>
            </a:r>
            <a:r>
              <a:rPr lang="ko-KR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고객 서비스 향상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- </a:t>
            </a:r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예측 결과 고객 서비스에 활용</a:t>
            </a: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- </a:t>
            </a:r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정확한 예측을 통해 고객들에게 출발 및 도착 시각을 더 정확하게 안내함으로써 고객 만족도 향상</a:t>
            </a: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 </a:t>
            </a:r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5. </a:t>
            </a:r>
            <a:r>
              <a:rPr lang="ko-KR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정책 개발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- </a:t>
            </a:r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항로 혼잡도 예측</a:t>
            </a: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 </a:t>
            </a:r>
            <a:r>
              <a:rPr lang="ko-KR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이를 기반으로 한 정책 개발로 선박 운영 환경 개선</a:t>
            </a:r>
            <a:endParaRPr lang="ko-KR" altLang="en-US" sz="1400" b="1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38346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88EB0-3098-4FB0-8C6B-FB9D399D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328" y="85727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참고 문헌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519FCD2-7DE1-433E-A8C9-80B7B5105CEF}"/>
              </a:ext>
            </a:extLst>
          </p:cNvPr>
          <p:cNvSpPr/>
          <p:nvPr/>
        </p:nvSpPr>
        <p:spPr>
          <a:xfrm>
            <a:off x="596022" y="1372268"/>
            <a:ext cx="7951955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1.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데이터수집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DACON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hlinkClick r:id="rId2"/>
              </a:rPr>
              <a:t>https://hwi-doc.tistory.com/entry/%EC%8A%A4%ED%83%9C%ED%82%B9Stacking-%EC%99%84%EB%B2%BD-%EC%A0%95%EB%A6%AC</a:t>
            </a:r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 </a:t>
            </a:r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2.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선박의 종합수명 평가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hlinkClick r:id="rId3"/>
              </a:rPr>
              <a:t>https://scienceon.kisti.re.kr/srch/selectPORSrchReport.do?cn=KAR2008030803#;</a:t>
            </a:r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buFontTx/>
              <a:buChar char="-"/>
            </a:pPr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3. </a:t>
            </a:r>
            <a:r>
              <a:rPr lang="ko-KR" altLang="en-US" sz="1400" b="1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스테킹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hlinkClick r:id="rId2"/>
              </a:rPr>
              <a:t>https://hwi-doc.tistory.com/entry/%EC%8A%A4%ED%83%9C%ED%82%B9Stacking-%EC%99%84%EB%B2%BD-%EC%A0%95%EB%A6%AC</a:t>
            </a:r>
            <a:endParaRPr lang="en-US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en-US" altLang="ko-KR" sz="14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 </a:t>
            </a:r>
            <a:endParaRPr lang="ko-KR" altLang="ko-KR" sz="14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03454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85766" y="3155079"/>
            <a:ext cx="2972468" cy="5478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lang="en-US" altLang="en-US" sz="3200" b="1" spc="-15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B31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ctr"/>
            <a:r>
              <a:rPr lang="en-US" altLang="ko-KR" sz="8800" dirty="0"/>
              <a:t>Q&amp;A</a:t>
            </a:r>
            <a:endParaRPr lang="ko-KR" altLang="en-US" sz="8800" dirty="0"/>
          </a:p>
        </p:txBody>
      </p:sp>
    </p:spTree>
    <p:extLst>
      <p:ext uri="{BB962C8B-B14F-4D97-AF65-F5344CB8AC3E}">
        <p14:creationId xmlns:p14="http://schemas.microsoft.com/office/powerpoint/2010/main" val="15169046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92955" y="3155079"/>
            <a:ext cx="4433986" cy="5478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lang="en-US" altLang="en-US" sz="3200" b="1" spc="-15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B31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6000" dirty="0"/>
              <a:t>Thank you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72416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FCD2829-86D6-4C60-A9AF-2DB5C2749705}"/>
              </a:ext>
            </a:extLst>
          </p:cNvPr>
          <p:cNvCxnSpPr/>
          <p:nvPr/>
        </p:nvCxnSpPr>
        <p:spPr>
          <a:xfrm>
            <a:off x="600635" y="2841860"/>
            <a:ext cx="798755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object 3">
            <a:extLst>
              <a:ext uri="{FF2B5EF4-FFF2-40B4-BE49-F238E27FC236}">
                <a16:creationId xmlns:a16="http://schemas.microsoft.com/office/drawing/2014/main" id="{19A9FA3B-5A4F-4866-9733-B940D724DAE7}"/>
              </a:ext>
            </a:extLst>
          </p:cNvPr>
          <p:cNvGrpSpPr/>
          <p:nvPr/>
        </p:nvGrpSpPr>
        <p:grpSpPr>
          <a:xfrm>
            <a:off x="1043753" y="2233186"/>
            <a:ext cx="1227455" cy="1227455"/>
            <a:chOff x="4098035" y="1802879"/>
            <a:chExt cx="1227455" cy="1227455"/>
          </a:xfrm>
        </p:grpSpPr>
        <p:pic>
          <p:nvPicPr>
            <p:cNvPr id="37" name="object 4">
              <a:extLst>
                <a:ext uri="{FF2B5EF4-FFF2-40B4-BE49-F238E27FC236}">
                  <a16:creationId xmlns:a16="http://schemas.microsoft.com/office/drawing/2014/main" id="{A3EF43F0-E178-4493-8280-D39EC95447BF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38" name="object 5">
              <a:extLst>
                <a:ext uri="{FF2B5EF4-FFF2-40B4-BE49-F238E27FC236}">
                  <a16:creationId xmlns:a16="http://schemas.microsoft.com/office/drawing/2014/main" id="{8F1F2FC9-1973-4DAF-BA26-30CDD849E711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29AFCE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493328" y="94692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24" name="object 12">
            <a:extLst>
              <a:ext uri="{FF2B5EF4-FFF2-40B4-BE49-F238E27FC236}">
                <a16:creationId xmlns:a16="http://schemas.microsoft.com/office/drawing/2014/main" id="{BD54C53F-F161-4F50-9922-6DB095740D94}"/>
              </a:ext>
            </a:extLst>
          </p:cNvPr>
          <p:cNvSpPr txBox="1"/>
          <p:nvPr/>
        </p:nvSpPr>
        <p:spPr>
          <a:xfrm>
            <a:off x="1515246" y="2559582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1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28" name="object 16">
            <a:extLst>
              <a:ext uri="{FF2B5EF4-FFF2-40B4-BE49-F238E27FC236}">
                <a16:creationId xmlns:a16="http://schemas.microsoft.com/office/drawing/2014/main" id="{AA678136-FF8C-4241-80BE-6E284DF8C4FF}"/>
              </a:ext>
            </a:extLst>
          </p:cNvPr>
          <p:cNvSpPr txBox="1"/>
          <p:nvPr/>
        </p:nvSpPr>
        <p:spPr>
          <a:xfrm>
            <a:off x="1306105" y="3623873"/>
            <a:ext cx="70212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INTRO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32" name="object 20">
            <a:extLst>
              <a:ext uri="{FF2B5EF4-FFF2-40B4-BE49-F238E27FC236}">
                <a16:creationId xmlns:a16="http://schemas.microsoft.com/office/drawing/2014/main" id="{6CAC8881-33C8-4351-A714-D02D8E276086}"/>
              </a:ext>
            </a:extLst>
          </p:cNvPr>
          <p:cNvSpPr txBox="1"/>
          <p:nvPr/>
        </p:nvSpPr>
        <p:spPr>
          <a:xfrm>
            <a:off x="1119953" y="4117866"/>
            <a:ext cx="1452918" cy="66684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분석 배경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프로젝트 이해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39" name="object 3">
            <a:extLst>
              <a:ext uri="{FF2B5EF4-FFF2-40B4-BE49-F238E27FC236}">
                <a16:creationId xmlns:a16="http://schemas.microsoft.com/office/drawing/2014/main" id="{E7E4BA17-4487-43D0-88E6-4AEB9C757D9F}"/>
              </a:ext>
            </a:extLst>
          </p:cNvPr>
          <p:cNvGrpSpPr/>
          <p:nvPr/>
        </p:nvGrpSpPr>
        <p:grpSpPr>
          <a:xfrm>
            <a:off x="2935306" y="2232563"/>
            <a:ext cx="1227455" cy="1227455"/>
            <a:chOff x="4098035" y="1802879"/>
            <a:chExt cx="1227455" cy="1227455"/>
          </a:xfrm>
        </p:grpSpPr>
        <p:pic>
          <p:nvPicPr>
            <p:cNvPr id="40" name="object 4">
              <a:extLst>
                <a:ext uri="{FF2B5EF4-FFF2-40B4-BE49-F238E27FC236}">
                  <a16:creationId xmlns:a16="http://schemas.microsoft.com/office/drawing/2014/main" id="{CF549023-1F0F-45E5-8B61-EB1BBBDEF43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41" name="object 5">
              <a:extLst>
                <a:ext uri="{FF2B5EF4-FFF2-40B4-BE49-F238E27FC236}">
                  <a16:creationId xmlns:a16="http://schemas.microsoft.com/office/drawing/2014/main" id="{ABC05DE5-BE90-4267-914E-6A02B403EE2A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42" name="object 12">
            <a:extLst>
              <a:ext uri="{FF2B5EF4-FFF2-40B4-BE49-F238E27FC236}">
                <a16:creationId xmlns:a16="http://schemas.microsoft.com/office/drawing/2014/main" id="{3A5D8B54-2724-454F-8948-16A04B5C58B2}"/>
              </a:ext>
            </a:extLst>
          </p:cNvPr>
          <p:cNvSpPr txBox="1"/>
          <p:nvPr/>
        </p:nvSpPr>
        <p:spPr>
          <a:xfrm>
            <a:off x="3406799" y="2558959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2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43" name="object 16">
            <a:extLst>
              <a:ext uri="{FF2B5EF4-FFF2-40B4-BE49-F238E27FC236}">
                <a16:creationId xmlns:a16="http://schemas.microsoft.com/office/drawing/2014/main" id="{56CC726F-6DAA-483B-9879-B2BB06FE3B3B}"/>
              </a:ext>
            </a:extLst>
          </p:cNvPr>
          <p:cNvSpPr txBox="1"/>
          <p:nvPr/>
        </p:nvSpPr>
        <p:spPr>
          <a:xfrm>
            <a:off x="3251445" y="3621698"/>
            <a:ext cx="5945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Data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44" name="object 20">
            <a:extLst>
              <a:ext uri="{FF2B5EF4-FFF2-40B4-BE49-F238E27FC236}">
                <a16:creationId xmlns:a16="http://schemas.microsoft.com/office/drawing/2014/main" id="{13D78EA6-32AB-4898-8A76-14088F576136}"/>
              </a:ext>
            </a:extLst>
          </p:cNvPr>
          <p:cNvSpPr txBox="1"/>
          <p:nvPr/>
        </p:nvSpPr>
        <p:spPr>
          <a:xfrm>
            <a:off x="2905595" y="4113124"/>
            <a:ext cx="1304999" cy="99770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수집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</a:t>
            </a:r>
            <a:r>
              <a:rPr lang="ko-KR" altLang="en-US" sz="1400" b="1" spc="-25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전처리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3)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베이스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57" name="object 3">
            <a:extLst>
              <a:ext uri="{FF2B5EF4-FFF2-40B4-BE49-F238E27FC236}">
                <a16:creationId xmlns:a16="http://schemas.microsoft.com/office/drawing/2014/main" id="{E4C8848A-E218-40C8-9735-53CFF4C27C78}"/>
              </a:ext>
            </a:extLst>
          </p:cNvPr>
          <p:cNvGrpSpPr/>
          <p:nvPr/>
        </p:nvGrpSpPr>
        <p:grpSpPr>
          <a:xfrm>
            <a:off x="4903059" y="2228444"/>
            <a:ext cx="1227455" cy="1227455"/>
            <a:chOff x="4098035" y="1802879"/>
            <a:chExt cx="1227455" cy="1227455"/>
          </a:xfrm>
        </p:grpSpPr>
        <p:pic>
          <p:nvPicPr>
            <p:cNvPr id="58" name="object 4">
              <a:extLst>
                <a:ext uri="{FF2B5EF4-FFF2-40B4-BE49-F238E27FC236}">
                  <a16:creationId xmlns:a16="http://schemas.microsoft.com/office/drawing/2014/main" id="{D7ACCA5B-28F9-482D-8B7B-C21621B4835B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59" name="object 5">
              <a:extLst>
                <a:ext uri="{FF2B5EF4-FFF2-40B4-BE49-F238E27FC236}">
                  <a16:creationId xmlns:a16="http://schemas.microsoft.com/office/drawing/2014/main" id="{E62AB1CE-CAE0-4125-A56C-6EEC72F2D6AD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60" name="object 12">
            <a:extLst>
              <a:ext uri="{FF2B5EF4-FFF2-40B4-BE49-F238E27FC236}">
                <a16:creationId xmlns:a16="http://schemas.microsoft.com/office/drawing/2014/main" id="{FC05E928-7D07-4B68-84AD-A7889411E84D}"/>
              </a:ext>
            </a:extLst>
          </p:cNvPr>
          <p:cNvSpPr txBox="1"/>
          <p:nvPr/>
        </p:nvSpPr>
        <p:spPr>
          <a:xfrm>
            <a:off x="5374552" y="2554840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3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61" name="object 16">
            <a:extLst>
              <a:ext uri="{FF2B5EF4-FFF2-40B4-BE49-F238E27FC236}">
                <a16:creationId xmlns:a16="http://schemas.microsoft.com/office/drawing/2014/main" id="{199F1A79-5AAC-421A-B114-B1619FB40E04}"/>
              </a:ext>
            </a:extLst>
          </p:cNvPr>
          <p:cNvSpPr txBox="1"/>
          <p:nvPr/>
        </p:nvSpPr>
        <p:spPr>
          <a:xfrm>
            <a:off x="4994699" y="3617071"/>
            <a:ext cx="106406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ANALYSIS</a:t>
            </a:r>
          </a:p>
        </p:txBody>
      </p:sp>
      <p:sp>
        <p:nvSpPr>
          <p:cNvPr id="62" name="object 20">
            <a:extLst>
              <a:ext uri="{FF2B5EF4-FFF2-40B4-BE49-F238E27FC236}">
                <a16:creationId xmlns:a16="http://schemas.microsoft.com/office/drawing/2014/main" id="{8ADAFB0D-8AB2-406D-AC6F-ADA76DBF172C}"/>
              </a:ext>
            </a:extLst>
          </p:cNvPr>
          <p:cNvSpPr txBox="1"/>
          <p:nvPr/>
        </p:nvSpPr>
        <p:spPr>
          <a:xfrm>
            <a:off x="4979259" y="4113124"/>
            <a:ext cx="1452918" cy="99770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사용 프로그램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머신 러닝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3)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모델 해석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63" name="object 3">
            <a:extLst>
              <a:ext uri="{FF2B5EF4-FFF2-40B4-BE49-F238E27FC236}">
                <a16:creationId xmlns:a16="http://schemas.microsoft.com/office/drawing/2014/main" id="{6A899570-6B35-4F93-9EED-4FCA1B032B66}"/>
              </a:ext>
            </a:extLst>
          </p:cNvPr>
          <p:cNvGrpSpPr/>
          <p:nvPr/>
        </p:nvGrpSpPr>
        <p:grpSpPr>
          <a:xfrm>
            <a:off x="6955128" y="2228444"/>
            <a:ext cx="1227455" cy="1227455"/>
            <a:chOff x="4098035" y="1802879"/>
            <a:chExt cx="1227455" cy="1227455"/>
          </a:xfrm>
        </p:grpSpPr>
        <p:pic>
          <p:nvPicPr>
            <p:cNvPr id="64" name="object 4">
              <a:extLst>
                <a:ext uri="{FF2B5EF4-FFF2-40B4-BE49-F238E27FC236}">
                  <a16:creationId xmlns:a16="http://schemas.microsoft.com/office/drawing/2014/main" id="{DF264C79-54DD-4190-93AA-76149D74BFF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65" name="object 5">
              <a:extLst>
                <a:ext uri="{FF2B5EF4-FFF2-40B4-BE49-F238E27FC236}">
                  <a16:creationId xmlns:a16="http://schemas.microsoft.com/office/drawing/2014/main" id="{02784446-A59B-450C-A700-34DCF6700194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66" name="object 12">
            <a:extLst>
              <a:ext uri="{FF2B5EF4-FFF2-40B4-BE49-F238E27FC236}">
                <a16:creationId xmlns:a16="http://schemas.microsoft.com/office/drawing/2014/main" id="{617BDE0B-B7FE-4AB6-857A-FDAC10B63C2C}"/>
              </a:ext>
            </a:extLst>
          </p:cNvPr>
          <p:cNvSpPr txBox="1"/>
          <p:nvPr/>
        </p:nvSpPr>
        <p:spPr>
          <a:xfrm>
            <a:off x="7426621" y="2554840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4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67" name="object 16">
            <a:extLst>
              <a:ext uri="{FF2B5EF4-FFF2-40B4-BE49-F238E27FC236}">
                <a16:creationId xmlns:a16="http://schemas.microsoft.com/office/drawing/2014/main" id="{F124882F-BB87-44C8-B968-488DB836C0E3}"/>
              </a:ext>
            </a:extLst>
          </p:cNvPr>
          <p:cNvSpPr txBox="1"/>
          <p:nvPr/>
        </p:nvSpPr>
        <p:spPr>
          <a:xfrm>
            <a:off x="6844469" y="3617072"/>
            <a:ext cx="1448147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CONCLUSION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68" name="object 20">
            <a:extLst>
              <a:ext uri="{FF2B5EF4-FFF2-40B4-BE49-F238E27FC236}">
                <a16:creationId xmlns:a16="http://schemas.microsoft.com/office/drawing/2014/main" id="{ABA22A3B-7C96-49E6-A9DB-15EF85CC1144}"/>
              </a:ext>
            </a:extLst>
          </p:cNvPr>
          <p:cNvSpPr txBox="1"/>
          <p:nvPr/>
        </p:nvSpPr>
        <p:spPr>
          <a:xfrm>
            <a:off x="7031328" y="4113124"/>
            <a:ext cx="1304999" cy="66684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</a:t>
            </a: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기대 효과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활용 방안</a:t>
            </a:r>
            <a:endParaRPr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</p:spTree>
    <p:extLst>
      <p:ext uri="{BB962C8B-B14F-4D97-AF65-F5344CB8AC3E}">
        <p14:creationId xmlns:p14="http://schemas.microsoft.com/office/powerpoint/2010/main" val="1220318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분석 배경</a:t>
            </a:r>
          </a:p>
        </p:txBody>
      </p:sp>
      <p:pic>
        <p:nvPicPr>
          <p:cNvPr id="1026" name="Picture 2" descr="▲ LPG 추진 초대형 LPG 수송선">
            <a:extLst>
              <a:ext uri="{FF2B5EF4-FFF2-40B4-BE49-F238E27FC236}">
                <a16:creationId xmlns:a16="http://schemas.microsoft.com/office/drawing/2014/main" id="{9E41E3B4-B1B9-46AE-99AA-A1CB94AF0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900"/>
                    </a14:imgEffect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9136" y="3377376"/>
            <a:ext cx="6565728" cy="277949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11016CCC-3E88-4332-8FBB-456E0E285F4E}"/>
              </a:ext>
            </a:extLst>
          </p:cNvPr>
          <p:cNvSpPr/>
          <p:nvPr/>
        </p:nvSpPr>
        <p:spPr>
          <a:xfrm>
            <a:off x="600375" y="1648284"/>
            <a:ext cx="79432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코로나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19 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이후 물류 정체로 인해 다수의 항만에서 선박 대기 시간이 길어지고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 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이로 인한 물류 지연이 화두가 되고 있습니다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 </a:t>
            </a:r>
          </a:p>
          <a:p>
            <a:endParaRPr lang="ko-KR" altLang="en-US" sz="12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특히 전 세계 물동량의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85%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를 차지하는 해운 물류 분야에서 항만 정체는 큰 문제로 인식되고 있는 상황입니다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 </a:t>
            </a:r>
          </a:p>
          <a:p>
            <a:endParaRPr lang="ko-KR" altLang="en-US" sz="12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저희 조는 접안 전에 선박이 해상에 정박하는 시간을 대기시간으로 정의하고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 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선박의 제원 및 운항 정보를 활용하여 산출된 </a:t>
            </a:r>
            <a:r>
              <a:rPr lang="ko-KR" altLang="en-US" sz="1200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항차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데이터를 활용해 항만 內 선박의 대기 시간을 예측하는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AI 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알고리즘을 개발하였습니다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3F9824-1E97-4F3C-B6E0-4588800D9ABD}"/>
              </a:ext>
            </a:extLst>
          </p:cNvPr>
          <p:cNvSpPr/>
          <p:nvPr/>
        </p:nvSpPr>
        <p:spPr>
          <a:xfrm>
            <a:off x="600375" y="1092912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코로나</a:t>
            </a:r>
            <a:r>
              <a:rPr lang="en-US" altLang="ko-KR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19 </a:t>
            </a:r>
            <a:r>
              <a:rPr lang="ko-KR" altLang="en-US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이후 해운 물류 현황</a:t>
            </a:r>
          </a:p>
        </p:txBody>
      </p:sp>
    </p:spTree>
    <p:extLst>
      <p:ext uri="{BB962C8B-B14F-4D97-AF65-F5344CB8AC3E}">
        <p14:creationId xmlns:p14="http://schemas.microsoft.com/office/powerpoint/2010/main" val="1867973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분석 배경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1016CCC-3E88-4332-8FBB-456E0E285F4E}"/>
              </a:ext>
            </a:extLst>
          </p:cNvPr>
          <p:cNvSpPr/>
          <p:nvPr/>
        </p:nvSpPr>
        <p:spPr>
          <a:xfrm>
            <a:off x="4786894" y="1800684"/>
            <a:ext cx="357717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기상악화 혹은 항만 사정으로 선박이 항만에 접안하지 못한 채 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12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시간 이상 대기하는 </a:t>
            </a:r>
            <a:r>
              <a:rPr lang="ko-KR" altLang="en-US" sz="1200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체선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滯船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 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현상으로  인해 매년 큰 손실을 보고 있습니다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</a:t>
            </a:r>
          </a:p>
          <a:p>
            <a:endParaRPr lang="en-US" altLang="ko-KR" sz="12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특히 </a:t>
            </a:r>
            <a:r>
              <a:rPr lang="ko-KR" altLang="en-US" sz="1200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체선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현상은 </a:t>
            </a:r>
            <a:r>
              <a:rPr lang="ko-KR" altLang="en-US" sz="1200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정박지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부족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 </a:t>
            </a:r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기상 악화 등 다양한  이유로 일어나기 때문에 정확한 원인을 파악하는 것이 중요합니다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</a:t>
            </a:r>
          </a:p>
          <a:p>
            <a:endParaRPr lang="en-US" altLang="ko-KR" sz="1200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r>
              <a:rPr lang="ko-KR" altLang="en-US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보다 정확한 선박의 접안 시간 예측을 통해 선박의    대기시간을 줄임으로써 연료 절감 및 온실가스 감축  효과를 기대할 수 있습니다</a:t>
            </a:r>
            <a:r>
              <a:rPr lang="en-US" altLang="ko-KR" sz="12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</a:t>
            </a:r>
            <a:endParaRPr lang="ko-KR" altLang="en-US" sz="1200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3F9824-1E97-4F3C-B6E0-4588800D9ABD}"/>
              </a:ext>
            </a:extLst>
          </p:cNvPr>
          <p:cNvSpPr/>
          <p:nvPr/>
        </p:nvSpPr>
        <p:spPr>
          <a:xfrm>
            <a:off x="4786894" y="1182559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i="0" dirty="0">
                <a:solidFill>
                  <a:srgbClr val="0B3162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선박대기시간 감소의 중요성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9599F9B5-6B49-4C5F-AB67-84635FEF09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51" y="1092912"/>
            <a:ext cx="3358563" cy="544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684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D5DC935-7172-46C7-808A-C77EEEB82162}"/>
              </a:ext>
            </a:extLst>
          </p:cNvPr>
          <p:cNvSpPr/>
          <p:nvPr/>
        </p:nvSpPr>
        <p:spPr>
          <a:xfrm>
            <a:off x="6212541" y="4729536"/>
            <a:ext cx="2931459" cy="2128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C9EE9AE0-CBE2-46BD-AB6D-BBA338C1F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9" name="제목 4">
            <a:extLst>
              <a:ext uri="{FF2B5EF4-FFF2-40B4-BE49-F238E27FC236}">
                <a16:creationId xmlns:a16="http://schemas.microsoft.com/office/drawing/2014/main" id="{DD40CFBC-3AE1-49C5-A652-2930FB3C5998}"/>
              </a:ext>
            </a:extLst>
          </p:cNvPr>
          <p:cNvSpPr txBox="1">
            <a:spLocks/>
          </p:cNvSpPr>
          <p:nvPr/>
        </p:nvSpPr>
        <p:spPr>
          <a:xfrm>
            <a:off x="1464278" y="102262"/>
            <a:ext cx="5962650" cy="6381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3200" b="1" kern="1200" spc="-15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B31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r>
              <a:rPr lang="ko-KR" altLang="en-US" dirty="0">
                <a:latin typeface="+mj-ea"/>
                <a:ea typeface="+mj-ea"/>
              </a:rPr>
              <a:t>프로젝트 이해</a:t>
            </a:r>
            <a:endParaRPr lang="ko-KR" dirty="0">
              <a:latin typeface="+mj-ea"/>
              <a:ea typeface="+mj-ea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28005BB-2B2B-4957-B9DF-41F93F6083DC}"/>
              </a:ext>
            </a:extLst>
          </p:cNvPr>
          <p:cNvGrpSpPr/>
          <p:nvPr/>
        </p:nvGrpSpPr>
        <p:grpSpPr>
          <a:xfrm>
            <a:off x="222202" y="2092626"/>
            <a:ext cx="8699596" cy="4089071"/>
            <a:chOff x="57555" y="1577317"/>
            <a:chExt cx="9005762" cy="4232978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B77D7EC0-C822-4B49-B2D7-93C8A5E14644}"/>
                </a:ext>
              </a:extLst>
            </p:cNvPr>
            <p:cNvSpPr/>
            <p:nvPr/>
          </p:nvSpPr>
          <p:spPr>
            <a:xfrm>
              <a:off x="4760116" y="1577317"/>
              <a:ext cx="812633" cy="466636"/>
            </a:xfrm>
            <a:prstGeom prst="roundRect">
              <a:avLst>
                <a:gd name="adj" fmla="val 2642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항구 출항</a:t>
              </a: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A1D1EE3C-6F43-470C-9C8F-BC4F45A59882}"/>
                </a:ext>
              </a:extLst>
            </p:cNvPr>
            <p:cNvSpPr/>
            <p:nvPr/>
          </p:nvSpPr>
          <p:spPr>
            <a:xfrm>
              <a:off x="5920648" y="1577317"/>
              <a:ext cx="812633" cy="466636"/>
            </a:xfrm>
            <a:prstGeom prst="roundRect">
              <a:avLst>
                <a:gd name="adj" fmla="val 2642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항로 운항 및 도착</a:t>
              </a: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250DB1A4-1D6A-4183-A78F-43D043DEF165}"/>
                </a:ext>
              </a:extLst>
            </p:cNvPr>
            <p:cNvSpPr/>
            <p:nvPr/>
          </p:nvSpPr>
          <p:spPr>
            <a:xfrm>
              <a:off x="7081180" y="1577317"/>
              <a:ext cx="812633" cy="466636"/>
            </a:xfrm>
            <a:prstGeom prst="roundRect">
              <a:avLst>
                <a:gd name="adj" fmla="val 2642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항구 입항 및 양하</a:t>
              </a: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BE0D5CC8-E068-485E-8420-687EAC45B1C3}"/>
                </a:ext>
              </a:extLst>
            </p:cNvPr>
            <p:cNvSpPr/>
            <p:nvPr/>
          </p:nvSpPr>
          <p:spPr>
            <a:xfrm>
              <a:off x="8241718" y="1577317"/>
              <a:ext cx="812633" cy="466636"/>
            </a:xfrm>
            <a:prstGeom prst="roundRect">
              <a:avLst>
                <a:gd name="adj" fmla="val 2642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화물 양하 및 해제</a:t>
              </a:r>
            </a:p>
          </p:txBody>
        </p:sp>
        <p:sp>
          <p:nvSpPr>
            <p:cNvPr id="24" name="순서도: 추출 23">
              <a:extLst>
                <a:ext uri="{FF2B5EF4-FFF2-40B4-BE49-F238E27FC236}">
                  <a16:creationId xmlns:a16="http://schemas.microsoft.com/office/drawing/2014/main" id="{2D2BFF9C-EAA1-4DA1-A025-6A286648C8A5}"/>
                </a:ext>
              </a:extLst>
            </p:cNvPr>
            <p:cNvSpPr/>
            <p:nvPr/>
          </p:nvSpPr>
          <p:spPr>
            <a:xfrm rot="5400000">
              <a:off x="5661107" y="1776880"/>
              <a:ext cx="171184" cy="126171"/>
            </a:xfrm>
            <a:prstGeom prst="flowChartExtra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>
                <a:latin typeface="+mn-ea"/>
              </a:endParaRPr>
            </a:p>
          </p:txBody>
        </p:sp>
        <p:sp>
          <p:nvSpPr>
            <p:cNvPr id="25" name="순서도: 추출 24">
              <a:extLst>
                <a:ext uri="{FF2B5EF4-FFF2-40B4-BE49-F238E27FC236}">
                  <a16:creationId xmlns:a16="http://schemas.microsoft.com/office/drawing/2014/main" id="{CBD501FC-6664-403E-9BEE-0247E635004D}"/>
                </a:ext>
              </a:extLst>
            </p:cNvPr>
            <p:cNvSpPr/>
            <p:nvPr/>
          </p:nvSpPr>
          <p:spPr>
            <a:xfrm rot="5400000">
              <a:off x="6821639" y="1776878"/>
              <a:ext cx="171184" cy="126171"/>
            </a:xfrm>
            <a:prstGeom prst="flowChartExtra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>
                <a:latin typeface="+mn-ea"/>
              </a:endParaRPr>
            </a:p>
          </p:txBody>
        </p:sp>
        <p:sp>
          <p:nvSpPr>
            <p:cNvPr id="26" name="순서도: 추출 25">
              <a:extLst>
                <a:ext uri="{FF2B5EF4-FFF2-40B4-BE49-F238E27FC236}">
                  <a16:creationId xmlns:a16="http://schemas.microsoft.com/office/drawing/2014/main" id="{27F02E92-BC1C-435C-8409-755EB6E175CB}"/>
                </a:ext>
              </a:extLst>
            </p:cNvPr>
            <p:cNvSpPr/>
            <p:nvPr/>
          </p:nvSpPr>
          <p:spPr>
            <a:xfrm rot="5400000">
              <a:off x="7982171" y="1776878"/>
              <a:ext cx="171184" cy="126171"/>
            </a:xfrm>
            <a:prstGeom prst="flowChartExtra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>
                <a:latin typeface="+mn-ea"/>
              </a:endParaRP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DFA42098-A54A-4E34-9314-7064635CAE13}"/>
                </a:ext>
              </a:extLst>
            </p:cNvPr>
            <p:cNvSpPr/>
            <p:nvPr/>
          </p:nvSpPr>
          <p:spPr>
            <a:xfrm>
              <a:off x="117988" y="1577317"/>
              <a:ext cx="812633" cy="466636"/>
            </a:xfrm>
            <a:prstGeom prst="roundRect">
              <a:avLst>
                <a:gd name="adj" fmla="val 2642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선박 예약 및 계획</a:t>
              </a: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5CEEDB75-1AC7-4B61-8216-CC0ED6FBE363}"/>
                </a:ext>
              </a:extLst>
            </p:cNvPr>
            <p:cNvSpPr/>
            <p:nvPr/>
          </p:nvSpPr>
          <p:spPr>
            <a:xfrm>
              <a:off x="1278520" y="1577317"/>
              <a:ext cx="812633" cy="466636"/>
            </a:xfrm>
            <a:prstGeom prst="roundRect">
              <a:avLst>
                <a:gd name="adj" fmla="val 2642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화물 적재 및 포장</a:t>
              </a:r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0EA712F4-2A87-425C-A062-C3ADB026C059}"/>
                </a:ext>
              </a:extLst>
            </p:cNvPr>
            <p:cNvSpPr/>
            <p:nvPr/>
          </p:nvSpPr>
          <p:spPr>
            <a:xfrm>
              <a:off x="2439052" y="1577317"/>
              <a:ext cx="812633" cy="466636"/>
            </a:xfrm>
            <a:prstGeom prst="roundRect">
              <a:avLst>
                <a:gd name="adj" fmla="val 2642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항구 진입 및 통과</a:t>
              </a: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96BBD709-BD72-467B-B9A0-6C61A7C98108}"/>
                </a:ext>
              </a:extLst>
            </p:cNvPr>
            <p:cNvSpPr/>
            <p:nvPr/>
          </p:nvSpPr>
          <p:spPr>
            <a:xfrm>
              <a:off x="3599584" y="1577317"/>
              <a:ext cx="812633" cy="466636"/>
            </a:xfrm>
            <a:prstGeom prst="roundRect">
              <a:avLst>
                <a:gd name="adj" fmla="val 2642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화물 실적 및 보관</a:t>
              </a:r>
            </a:p>
          </p:txBody>
        </p:sp>
        <p:sp>
          <p:nvSpPr>
            <p:cNvPr id="34" name="순서도: 추출 33">
              <a:extLst>
                <a:ext uri="{FF2B5EF4-FFF2-40B4-BE49-F238E27FC236}">
                  <a16:creationId xmlns:a16="http://schemas.microsoft.com/office/drawing/2014/main" id="{528B6FF8-425D-4836-85E0-ABC7BAA3C23F}"/>
                </a:ext>
              </a:extLst>
            </p:cNvPr>
            <p:cNvSpPr/>
            <p:nvPr/>
          </p:nvSpPr>
          <p:spPr>
            <a:xfrm rot="5400000">
              <a:off x="1018979" y="1776880"/>
              <a:ext cx="171184" cy="126171"/>
            </a:xfrm>
            <a:prstGeom prst="flowChartExtra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>
                <a:latin typeface="+mn-ea"/>
              </a:endParaRPr>
            </a:p>
          </p:txBody>
        </p:sp>
        <p:sp>
          <p:nvSpPr>
            <p:cNvPr id="35" name="순서도: 추출 34">
              <a:extLst>
                <a:ext uri="{FF2B5EF4-FFF2-40B4-BE49-F238E27FC236}">
                  <a16:creationId xmlns:a16="http://schemas.microsoft.com/office/drawing/2014/main" id="{1CEE2AAF-2602-4F5C-A9F9-E60E921AFEAC}"/>
                </a:ext>
              </a:extLst>
            </p:cNvPr>
            <p:cNvSpPr/>
            <p:nvPr/>
          </p:nvSpPr>
          <p:spPr>
            <a:xfrm rot="5400000">
              <a:off x="2179511" y="1776878"/>
              <a:ext cx="171184" cy="126171"/>
            </a:xfrm>
            <a:prstGeom prst="flowChartExtra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>
                <a:latin typeface="+mn-ea"/>
              </a:endParaRPr>
            </a:p>
          </p:txBody>
        </p:sp>
        <p:sp>
          <p:nvSpPr>
            <p:cNvPr id="36" name="순서도: 추출 35">
              <a:extLst>
                <a:ext uri="{FF2B5EF4-FFF2-40B4-BE49-F238E27FC236}">
                  <a16:creationId xmlns:a16="http://schemas.microsoft.com/office/drawing/2014/main" id="{D3902DA5-753A-4788-AA35-0CF40A83E533}"/>
                </a:ext>
              </a:extLst>
            </p:cNvPr>
            <p:cNvSpPr/>
            <p:nvPr/>
          </p:nvSpPr>
          <p:spPr>
            <a:xfrm rot="5400000">
              <a:off x="3340043" y="1776878"/>
              <a:ext cx="171184" cy="126171"/>
            </a:xfrm>
            <a:prstGeom prst="flowChartExtra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>
                <a:latin typeface="+mn-ea"/>
              </a:endParaRPr>
            </a:p>
          </p:txBody>
        </p:sp>
        <p:sp>
          <p:nvSpPr>
            <p:cNvPr id="37" name="순서도: 추출 36">
              <a:extLst>
                <a:ext uri="{FF2B5EF4-FFF2-40B4-BE49-F238E27FC236}">
                  <a16:creationId xmlns:a16="http://schemas.microsoft.com/office/drawing/2014/main" id="{F90CD0B9-11F2-46F6-A069-E4BFC5F8BF31}"/>
                </a:ext>
              </a:extLst>
            </p:cNvPr>
            <p:cNvSpPr/>
            <p:nvPr/>
          </p:nvSpPr>
          <p:spPr>
            <a:xfrm rot="5400000">
              <a:off x="4500575" y="1776878"/>
              <a:ext cx="171184" cy="126171"/>
            </a:xfrm>
            <a:prstGeom prst="flowChartExtra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>
                <a:latin typeface="+mn-ea"/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60C47C8C-CCF8-4261-9F30-29476D5C3AEE}"/>
                </a:ext>
              </a:extLst>
            </p:cNvPr>
            <p:cNvSpPr/>
            <p:nvPr/>
          </p:nvSpPr>
          <p:spPr>
            <a:xfrm>
              <a:off x="88265" y="2716301"/>
              <a:ext cx="1809606" cy="3093994"/>
            </a:xfrm>
            <a:prstGeom prst="roundRect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>
                <a:latin typeface="+mn-ea"/>
              </a:endParaRPr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94CAC53-E777-40A2-B7B2-BCEF7D1C1F56}"/>
                </a:ext>
              </a:extLst>
            </p:cNvPr>
            <p:cNvSpPr/>
            <p:nvPr/>
          </p:nvSpPr>
          <p:spPr>
            <a:xfrm>
              <a:off x="279095" y="2427128"/>
              <a:ext cx="1379151" cy="55566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Model</a:t>
              </a:r>
              <a:endPara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BC0B8DB-569A-4819-A7F2-9AB5FE8AF657}"/>
                </a:ext>
              </a:extLst>
            </p:cNvPr>
            <p:cNvSpPr txBox="1"/>
            <p:nvPr/>
          </p:nvSpPr>
          <p:spPr>
            <a:xfrm>
              <a:off x="57555" y="3388138"/>
              <a:ext cx="1896072" cy="2270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latin typeface="+mn-ea"/>
                </a:rPr>
                <a:t>Regression</a:t>
              </a:r>
            </a:p>
            <a:p>
              <a:pPr algn="ctr"/>
              <a:endParaRPr lang="en-US" altLang="ko-KR" sz="1050" dirty="0">
                <a:latin typeface="+mn-ea"/>
              </a:endParaRPr>
            </a:p>
            <a:p>
              <a:pPr algn="ctr"/>
              <a:r>
                <a:rPr lang="en-US" altLang="ko-KR" sz="1050" dirty="0" err="1">
                  <a:latin typeface="+mn-ea"/>
                </a:rPr>
                <a:t>RandomForest</a:t>
              </a:r>
              <a:endParaRPr lang="en-US" altLang="ko-KR" sz="1050" dirty="0">
                <a:latin typeface="+mn-ea"/>
              </a:endParaRPr>
            </a:p>
            <a:p>
              <a:pPr algn="ctr"/>
              <a:br>
                <a:rPr lang="en-US" altLang="ko-KR" sz="1050" dirty="0">
                  <a:latin typeface="+mn-ea"/>
                </a:rPr>
              </a:br>
              <a:r>
                <a:rPr lang="en-US" altLang="ko-KR" sz="1050" dirty="0" err="1">
                  <a:latin typeface="+mn-ea"/>
                </a:rPr>
                <a:t>GradientBoosting</a:t>
              </a:r>
              <a:endParaRPr lang="en-US" altLang="ko-KR" sz="1050" dirty="0">
                <a:latin typeface="+mn-ea"/>
              </a:endParaRPr>
            </a:p>
            <a:p>
              <a:pPr algn="ctr"/>
              <a:endParaRPr lang="en-US" altLang="ko-KR" sz="1050" dirty="0">
                <a:latin typeface="+mn-ea"/>
              </a:endParaRPr>
            </a:p>
            <a:p>
              <a:pPr algn="ctr"/>
              <a:r>
                <a:rPr lang="en-US" altLang="ko-KR" sz="1050" dirty="0" err="1">
                  <a:latin typeface="+mn-ea"/>
                </a:rPr>
                <a:t>HistGradientBoosting</a:t>
              </a:r>
              <a:endParaRPr lang="en-US" altLang="ko-KR" sz="1050" dirty="0">
                <a:latin typeface="+mn-ea"/>
              </a:endParaRPr>
            </a:p>
            <a:p>
              <a:pPr algn="ctr"/>
              <a:endParaRPr lang="en-US" altLang="ko-KR" sz="1050" dirty="0">
                <a:latin typeface="+mn-ea"/>
              </a:endParaRPr>
            </a:p>
            <a:p>
              <a:pPr algn="ctr"/>
              <a:r>
                <a:rPr lang="en-US" altLang="ko-KR" sz="1050" dirty="0" err="1">
                  <a:latin typeface="+mn-ea"/>
                </a:rPr>
                <a:t>XGBRegressor</a:t>
              </a:r>
              <a:endParaRPr lang="en-US" altLang="ko-KR" sz="1050" dirty="0">
                <a:latin typeface="+mn-ea"/>
              </a:endParaRPr>
            </a:p>
            <a:p>
              <a:pPr algn="ctr"/>
              <a:endParaRPr lang="en-US" altLang="ko-KR" sz="1050" dirty="0">
                <a:latin typeface="+mn-ea"/>
              </a:endParaRPr>
            </a:p>
            <a:p>
              <a:pPr algn="ctr"/>
              <a:r>
                <a:rPr lang="en-US" altLang="ko-KR" sz="1050" dirty="0" err="1">
                  <a:latin typeface="+mn-ea"/>
                </a:rPr>
                <a:t>LGBMRegressor</a:t>
              </a:r>
              <a:endParaRPr lang="en-US" altLang="ko-KR" sz="1050" dirty="0">
                <a:latin typeface="+mn-ea"/>
              </a:endParaRPr>
            </a:p>
            <a:p>
              <a:pPr algn="ctr"/>
              <a:br>
                <a:rPr lang="en-US" altLang="ko-KR" sz="1050" dirty="0">
                  <a:latin typeface="+mn-ea"/>
                </a:rPr>
              </a:br>
              <a:endParaRPr lang="en-US" altLang="ko-KR" sz="1050" dirty="0">
                <a:latin typeface="+mn-ea"/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3C2CF0C3-3C7B-4909-A417-C0D0B93CB3E6}"/>
                </a:ext>
              </a:extLst>
            </p:cNvPr>
            <p:cNvSpPr/>
            <p:nvPr/>
          </p:nvSpPr>
          <p:spPr>
            <a:xfrm>
              <a:off x="2007417" y="2716301"/>
              <a:ext cx="7055900" cy="3093994"/>
            </a:xfrm>
            <a:prstGeom prst="roundRect">
              <a:avLst>
                <a:gd name="adj" fmla="val 10551"/>
              </a:avLst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>
                <a:latin typeface="+mn-ea"/>
              </a:endParaRP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02C2E9CF-043F-4560-BE10-F00C0B27D77B}"/>
                </a:ext>
              </a:extLst>
            </p:cNvPr>
            <p:cNvSpPr/>
            <p:nvPr/>
          </p:nvSpPr>
          <p:spPr>
            <a:xfrm>
              <a:off x="3895317" y="3076228"/>
              <a:ext cx="1543883" cy="251774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5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이상치</a:t>
              </a:r>
              <a:r>
                <a:rPr lang="en-US" altLang="ko-KR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, </a:t>
              </a:r>
              <a:r>
                <a:rPr lang="ko-KR" altLang="en-US" sz="9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결측치</a:t>
              </a:r>
              <a:r>
                <a:rPr lang="en-US" altLang="ko-KR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,</a:t>
              </a:r>
              <a:br>
                <a:rPr lang="en-US" altLang="ko-KR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</a:b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중복치 처리</a:t>
              </a:r>
              <a:endPara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데이터 표준화</a:t>
              </a:r>
              <a:br>
                <a:rPr lang="en-US" altLang="ko-KR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</a:b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및 정규화</a:t>
              </a:r>
              <a:endPara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상관관계 분석</a:t>
              </a:r>
              <a:endPara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주요 특성 추출</a:t>
              </a:r>
              <a:endPara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1BAC8DC9-5231-4510-BC4F-9413D6F314BF}"/>
                </a:ext>
              </a:extLst>
            </p:cNvPr>
            <p:cNvSpPr/>
            <p:nvPr/>
          </p:nvSpPr>
          <p:spPr>
            <a:xfrm>
              <a:off x="2121629" y="2680441"/>
              <a:ext cx="6743276" cy="1466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>
                <a:latin typeface="+mn-ea"/>
              </a:endParaRPr>
            </a:p>
          </p:txBody>
        </p:sp>
        <p:sp>
          <p:nvSpPr>
            <p:cNvPr id="53" name="화살표: 오각형 52">
              <a:extLst>
                <a:ext uri="{FF2B5EF4-FFF2-40B4-BE49-F238E27FC236}">
                  <a16:creationId xmlns:a16="http://schemas.microsoft.com/office/drawing/2014/main" id="{D7C1D77B-345A-48B2-AE4F-59F3D0CD9C05}"/>
                </a:ext>
              </a:extLst>
            </p:cNvPr>
            <p:cNvSpPr/>
            <p:nvPr/>
          </p:nvSpPr>
          <p:spPr>
            <a:xfrm>
              <a:off x="2121629" y="2380731"/>
              <a:ext cx="1646474" cy="585257"/>
            </a:xfrm>
            <a:prstGeom prst="homePlate">
              <a:avLst>
                <a:gd name="adj" fmla="val 42857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latin typeface="+mn-ea"/>
                </a:rPr>
                <a:t>Collection</a:t>
              </a:r>
              <a:endParaRPr lang="ko-KR" altLang="en-US" sz="1200" b="1" dirty="0">
                <a:latin typeface="+mn-ea"/>
              </a:endParaRPr>
            </a:p>
          </p:txBody>
        </p:sp>
        <p:sp>
          <p:nvSpPr>
            <p:cNvPr id="54" name="화살표: 갈매기형 수장 53">
              <a:extLst>
                <a:ext uri="{FF2B5EF4-FFF2-40B4-BE49-F238E27FC236}">
                  <a16:creationId xmlns:a16="http://schemas.microsoft.com/office/drawing/2014/main" id="{3199EB69-EA88-4A3F-A70B-6E2E5E405257}"/>
                </a:ext>
              </a:extLst>
            </p:cNvPr>
            <p:cNvSpPr/>
            <p:nvPr/>
          </p:nvSpPr>
          <p:spPr>
            <a:xfrm>
              <a:off x="3706068" y="2377971"/>
              <a:ext cx="1816279" cy="585257"/>
            </a:xfrm>
            <a:prstGeom prst="chevron">
              <a:avLst>
                <a:gd name="adj" fmla="val 3584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latin typeface="+mn-ea"/>
                </a:rPr>
                <a:t>Preprocessing</a:t>
              </a:r>
              <a:endParaRPr lang="ko-KR" altLang="en-US" sz="1200" b="1" dirty="0">
                <a:latin typeface="+mn-ea"/>
              </a:endParaRPr>
            </a:p>
          </p:txBody>
        </p:sp>
        <p:sp>
          <p:nvSpPr>
            <p:cNvPr id="55" name="화살표: 갈매기형 수장 54">
              <a:extLst>
                <a:ext uri="{FF2B5EF4-FFF2-40B4-BE49-F238E27FC236}">
                  <a16:creationId xmlns:a16="http://schemas.microsoft.com/office/drawing/2014/main" id="{311427D2-29DE-4C18-890F-03E01BB8DD15}"/>
                </a:ext>
              </a:extLst>
            </p:cNvPr>
            <p:cNvSpPr/>
            <p:nvPr/>
          </p:nvSpPr>
          <p:spPr>
            <a:xfrm>
              <a:off x="5460312" y="2377971"/>
              <a:ext cx="1751615" cy="585257"/>
            </a:xfrm>
            <a:prstGeom prst="chevron">
              <a:avLst>
                <a:gd name="adj" fmla="val 3584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latin typeface="+mn-ea"/>
                </a:rPr>
                <a:t>Visualization</a:t>
              </a:r>
              <a:endParaRPr lang="ko-KR" altLang="en-US" sz="1200" b="1" dirty="0">
                <a:solidFill>
                  <a:schemeClr val="tx1"/>
                </a:solidFill>
                <a:latin typeface="+mn-ea"/>
              </a:endParaRPr>
            </a:p>
          </p:txBody>
        </p: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A9CC72DF-6E14-43E5-9AE5-462271D8D155}"/>
                </a:ext>
              </a:extLst>
            </p:cNvPr>
            <p:cNvGrpSpPr/>
            <p:nvPr/>
          </p:nvGrpSpPr>
          <p:grpSpPr>
            <a:xfrm>
              <a:off x="7149892" y="2397531"/>
              <a:ext cx="1751615" cy="585257"/>
              <a:chOff x="6687395" y="3772208"/>
              <a:chExt cx="2132233" cy="618304"/>
            </a:xfrm>
            <a:solidFill>
              <a:schemeClr val="accent1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7" name="화살표: 갈매기형 수장 56">
                <a:extLst>
                  <a:ext uri="{FF2B5EF4-FFF2-40B4-BE49-F238E27FC236}">
                    <a16:creationId xmlns:a16="http://schemas.microsoft.com/office/drawing/2014/main" id="{8ACC2E21-177B-4157-8099-0552325DCF9E}"/>
                  </a:ext>
                </a:extLst>
              </p:cNvPr>
              <p:cNvSpPr/>
              <p:nvPr/>
            </p:nvSpPr>
            <p:spPr>
              <a:xfrm>
                <a:off x="7000894" y="3772208"/>
                <a:ext cx="1818734" cy="618304"/>
              </a:xfrm>
              <a:prstGeom prst="chevron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 dirty="0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58" name="화살표: 갈매기형 수장 57">
                <a:extLst>
                  <a:ext uri="{FF2B5EF4-FFF2-40B4-BE49-F238E27FC236}">
                    <a16:creationId xmlns:a16="http://schemas.microsoft.com/office/drawing/2014/main" id="{F2519EE2-13FE-42AA-AAFB-B2D01E954003}"/>
                  </a:ext>
                </a:extLst>
              </p:cNvPr>
              <p:cNvSpPr/>
              <p:nvPr/>
            </p:nvSpPr>
            <p:spPr>
              <a:xfrm>
                <a:off x="6687395" y="3772208"/>
                <a:ext cx="2004242" cy="618304"/>
              </a:xfrm>
              <a:prstGeom prst="chevron">
                <a:avLst>
                  <a:gd name="adj" fmla="val 4187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>
                    <a:latin typeface="+mn-ea"/>
                  </a:rPr>
                  <a:t>Modelling</a:t>
                </a:r>
                <a:endParaRPr lang="ko-KR" altLang="en-US" sz="1200" b="1" dirty="0">
                  <a:solidFill>
                    <a:schemeClr val="tx1"/>
                  </a:solidFill>
                  <a:latin typeface="+mn-ea"/>
                </a:endParaRPr>
              </a:p>
            </p:txBody>
          </p:sp>
        </p:grp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9F2F854B-848A-4A26-A7F3-CFC1F668396F}"/>
                </a:ext>
              </a:extLst>
            </p:cNvPr>
            <p:cNvSpPr/>
            <p:nvPr/>
          </p:nvSpPr>
          <p:spPr>
            <a:xfrm>
              <a:off x="5634079" y="3076228"/>
              <a:ext cx="1543883" cy="251774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5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데이터 시각화</a:t>
              </a:r>
              <a:endPara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EDA</a:t>
              </a:r>
              <a:br>
                <a:rPr lang="en-US" altLang="ko-KR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</a:br>
              <a:r>
                <a:rPr lang="en-US" altLang="ko-KR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(</a:t>
              </a:r>
              <a:r>
                <a:rPr lang="ko-KR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탐색적 데이터 분석</a:t>
              </a:r>
              <a:r>
                <a:rPr lang="en-US" altLang="ko-KR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)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4B88AC59-0B95-42A1-ACF0-B5D57C6CF3C2}"/>
                </a:ext>
              </a:extLst>
            </p:cNvPr>
            <p:cNvSpPr/>
            <p:nvPr/>
          </p:nvSpPr>
          <p:spPr>
            <a:xfrm>
              <a:off x="7372841" y="3076228"/>
              <a:ext cx="1543883" cy="251774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5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모델 생성</a:t>
              </a:r>
              <a:endPara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9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하이퍼파라메터</a:t>
              </a:r>
              <a:br>
                <a:rPr lang="en-US" altLang="ko-KR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</a:b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튜닝</a:t>
              </a:r>
              <a:endPara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모델 검증 및 예측</a:t>
              </a:r>
              <a:endPara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최종 모델 선정</a:t>
              </a:r>
              <a:endPara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CBB07838-6945-4C81-8627-D84917BCAC3E}"/>
                </a:ext>
              </a:extLst>
            </p:cNvPr>
            <p:cNvSpPr/>
            <p:nvPr/>
          </p:nvSpPr>
          <p:spPr>
            <a:xfrm>
              <a:off x="2156555" y="3076228"/>
              <a:ext cx="1543883" cy="251774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5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데이터 수집</a:t>
              </a:r>
              <a:endPara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MariaDB</a:t>
              </a:r>
              <a:r>
                <a:rPr lang="ko-KR" alt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로 저장</a:t>
              </a:r>
              <a:endPara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</p:txBody>
        </p:sp>
      </p:grp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0708A22-34B0-4A7A-9F2A-BB08506674D6}"/>
              </a:ext>
            </a:extLst>
          </p:cNvPr>
          <p:cNvSpPr/>
          <p:nvPr/>
        </p:nvSpPr>
        <p:spPr>
          <a:xfrm>
            <a:off x="510728" y="1254275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i="0" dirty="0">
                <a:solidFill>
                  <a:srgbClr val="0C3F83"/>
                </a:solidFill>
                <a:effectLst/>
                <a:latin typeface="한컴 고딕" panose="02000500000000000000" pitchFamily="2" charset="-127"/>
                <a:ea typeface="한컴 고딕" panose="02000500000000000000" pitchFamily="2" charset="-127"/>
              </a:rPr>
              <a:t>프로젝트 </a:t>
            </a:r>
            <a:r>
              <a:rPr lang="ko-KR" altLang="en-US" b="1" dirty="0">
                <a:solidFill>
                  <a:srgbClr val="0C3F8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시나리오</a:t>
            </a:r>
            <a:endParaRPr lang="ko-KR" altLang="en-US" b="1" i="0" dirty="0">
              <a:solidFill>
                <a:srgbClr val="0C3F83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6" name="설명선: 아래쪽 화살표 5">
            <a:extLst>
              <a:ext uri="{FF2B5EF4-FFF2-40B4-BE49-F238E27FC236}">
                <a16:creationId xmlns:a16="http://schemas.microsoft.com/office/drawing/2014/main" id="{DB3E362B-266E-4021-9698-3204DD6580A2}"/>
              </a:ext>
            </a:extLst>
          </p:cNvPr>
          <p:cNvSpPr/>
          <p:nvPr/>
        </p:nvSpPr>
        <p:spPr>
          <a:xfrm>
            <a:off x="7007047" y="1312906"/>
            <a:ext cx="785006" cy="548020"/>
          </a:xfrm>
          <a:prstGeom prst="downArrowCallout">
            <a:avLst/>
          </a:prstGeom>
          <a:solidFill>
            <a:srgbClr val="B6CDD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대기 시간 예측</a:t>
            </a:r>
          </a:p>
        </p:txBody>
      </p:sp>
    </p:spTree>
    <p:extLst>
      <p:ext uri="{BB962C8B-B14F-4D97-AF65-F5344CB8AC3E}">
        <p14:creationId xmlns:p14="http://schemas.microsoft.com/office/powerpoint/2010/main" val="441209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A5D06F0A-47F0-477F-8E54-B5FF3407E42F}"/>
              </a:ext>
            </a:extLst>
          </p:cNvPr>
          <p:cNvCxnSpPr>
            <a:cxnSpLocks/>
          </p:cNvCxnSpPr>
          <p:nvPr/>
        </p:nvCxnSpPr>
        <p:spPr>
          <a:xfrm flipH="1">
            <a:off x="4547655" y="4871829"/>
            <a:ext cx="1299882" cy="0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4D1944AD-F3B4-42A8-BBC8-52AA58A5ED5B}"/>
              </a:ext>
            </a:extLst>
          </p:cNvPr>
          <p:cNvCxnSpPr>
            <a:cxnSpLocks/>
          </p:cNvCxnSpPr>
          <p:nvPr/>
        </p:nvCxnSpPr>
        <p:spPr>
          <a:xfrm flipH="1">
            <a:off x="3272118" y="5257312"/>
            <a:ext cx="1299882" cy="0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889FA1C4-FC39-4BC2-B646-34610D23EC73}"/>
              </a:ext>
            </a:extLst>
          </p:cNvPr>
          <p:cNvCxnSpPr>
            <a:cxnSpLocks/>
          </p:cNvCxnSpPr>
          <p:nvPr/>
        </p:nvCxnSpPr>
        <p:spPr>
          <a:xfrm flipH="1">
            <a:off x="3272118" y="2549970"/>
            <a:ext cx="1299882" cy="0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8F340B1-8328-4621-AC3D-6C7FE1A1ECD1}"/>
              </a:ext>
            </a:extLst>
          </p:cNvPr>
          <p:cNvCxnSpPr>
            <a:cxnSpLocks/>
          </p:cNvCxnSpPr>
          <p:nvPr/>
        </p:nvCxnSpPr>
        <p:spPr>
          <a:xfrm flipH="1">
            <a:off x="4547655" y="2146558"/>
            <a:ext cx="1299882" cy="0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7CE87885-3B29-41F7-8653-6D5599DFF7CC}"/>
              </a:ext>
            </a:extLst>
          </p:cNvPr>
          <p:cNvSpPr/>
          <p:nvPr/>
        </p:nvSpPr>
        <p:spPr>
          <a:xfrm>
            <a:off x="5646162" y="3701009"/>
            <a:ext cx="2332956" cy="2369747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5793C8F-B98E-4634-84DE-CBDE47AFDE81}"/>
              </a:ext>
            </a:extLst>
          </p:cNvPr>
          <p:cNvSpPr/>
          <p:nvPr/>
        </p:nvSpPr>
        <p:spPr>
          <a:xfrm>
            <a:off x="1248241" y="4122535"/>
            <a:ext cx="2332956" cy="2369747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39ADEE4-E834-4B04-B294-620E7A018CC9}"/>
              </a:ext>
            </a:extLst>
          </p:cNvPr>
          <p:cNvSpPr/>
          <p:nvPr/>
        </p:nvSpPr>
        <p:spPr>
          <a:xfrm>
            <a:off x="5547673" y="951020"/>
            <a:ext cx="2332956" cy="2369747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FC2C77D-2AAC-441A-A211-4EB0BE1A074B}"/>
              </a:ext>
            </a:extLst>
          </p:cNvPr>
          <p:cNvSpPr/>
          <p:nvPr/>
        </p:nvSpPr>
        <p:spPr>
          <a:xfrm>
            <a:off x="1253441" y="1400312"/>
            <a:ext cx="2332956" cy="2369747"/>
          </a:xfrm>
          <a:prstGeom prst="ellipse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C9EE9AE0-CBE2-46BD-AB6D-BBA338C1F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8F49884-38E2-4FBD-AB59-64BCCFAEFA48}"/>
              </a:ext>
            </a:extLst>
          </p:cNvPr>
          <p:cNvSpPr/>
          <p:nvPr/>
        </p:nvSpPr>
        <p:spPr>
          <a:xfrm>
            <a:off x="3803907" y="1006706"/>
            <a:ext cx="3487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0C3F8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선박의 종류</a:t>
            </a:r>
            <a:endParaRPr lang="ko-KR" altLang="en-US" b="1" i="0" dirty="0">
              <a:solidFill>
                <a:srgbClr val="0C3F83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A607E2-B1FE-48F0-8178-2868F8E91906}"/>
              </a:ext>
            </a:extLst>
          </p:cNvPr>
          <p:cNvSpPr/>
          <p:nvPr/>
        </p:nvSpPr>
        <p:spPr>
          <a:xfrm>
            <a:off x="3773127" y="2181866"/>
            <a:ext cx="58779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C3F83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Bulk</a:t>
            </a:r>
            <a:endParaRPr lang="ko-KR" altLang="en-US" sz="1600" i="0" dirty="0">
              <a:solidFill>
                <a:srgbClr val="0C3F83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7988D9-BC40-497E-8470-3564544646CB}"/>
              </a:ext>
            </a:extLst>
          </p:cNvPr>
          <p:cNvSpPr/>
          <p:nvPr/>
        </p:nvSpPr>
        <p:spPr>
          <a:xfrm>
            <a:off x="4677402" y="1767883"/>
            <a:ext cx="7648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Cargo</a:t>
            </a:r>
            <a:endParaRPr lang="ko-KR" altLang="en-US" sz="1600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E8027C9-C259-4065-B2D2-89460E29DB9F}"/>
              </a:ext>
            </a:extLst>
          </p:cNvPr>
          <p:cNvSpPr/>
          <p:nvPr/>
        </p:nvSpPr>
        <p:spPr>
          <a:xfrm>
            <a:off x="4547228" y="4496138"/>
            <a:ext cx="114316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Container</a:t>
            </a:r>
            <a:endParaRPr lang="ko-KR" altLang="en-US" sz="1600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115282D-1A42-47B3-85AE-32AE70F9B185}"/>
              </a:ext>
            </a:extLst>
          </p:cNvPr>
          <p:cNvSpPr/>
          <p:nvPr/>
        </p:nvSpPr>
        <p:spPr>
          <a:xfrm>
            <a:off x="3649902" y="4885882"/>
            <a:ext cx="89732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Tanker</a:t>
            </a:r>
            <a:endParaRPr lang="ko-KR" altLang="en-US" sz="1600" i="0" dirty="0">
              <a:solidFill>
                <a:srgbClr val="0B3162"/>
              </a:solidFill>
              <a:effectLst/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E62B70A-11AB-4223-ACFF-384328C43E25}"/>
              </a:ext>
            </a:extLst>
          </p:cNvPr>
          <p:cNvCxnSpPr>
            <a:cxnSpLocks/>
          </p:cNvCxnSpPr>
          <p:nvPr/>
        </p:nvCxnSpPr>
        <p:spPr>
          <a:xfrm>
            <a:off x="4572000" y="2146558"/>
            <a:ext cx="0" cy="3488833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제목 4">
            <a:extLst>
              <a:ext uri="{FF2B5EF4-FFF2-40B4-BE49-F238E27FC236}">
                <a16:creationId xmlns:a16="http://schemas.microsoft.com/office/drawing/2014/main" id="{DD40CFBC-3AE1-49C5-A652-2930FB3C5998}"/>
              </a:ext>
            </a:extLst>
          </p:cNvPr>
          <p:cNvSpPr txBox="1">
            <a:spLocks/>
          </p:cNvSpPr>
          <p:nvPr/>
        </p:nvSpPr>
        <p:spPr>
          <a:xfrm>
            <a:off x="1464278" y="102262"/>
            <a:ext cx="5962650" cy="6381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3200" b="1" kern="1200" spc="-15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B31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r>
              <a:rPr lang="ko-KR" altLang="en-US" dirty="0">
                <a:latin typeface="+mj-ea"/>
                <a:ea typeface="+mj-ea"/>
              </a:rPr>
              <a:t>프로젝트 이해</a:t>
            </a:r>
            <a:endParaRPr 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75690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FCD2829-86D6-4C60-A9AF-2DB5C2749705}"/>
              </a:ext>
            </a:extLst>
          </p:cNvPr>
          <p:cNvCxnSpPr/>
          <p:nvPr/>
        </p:nvCxnSpPr>
        <p:spPr>
          <a:xfrm>
            <a:off x="600635" y="2841860"/>
            <a:ext cx="798755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object 3">
            <a:extLst>
              <a:ext uri="{FF2B5EF4-FFF2-40B4-BE49-F238E27FC236}">
                <a16:creationId xmlns:a16="http://schemas.microsoft.com/office/drawing/2014/main" id="{19A9FA3B-5A4F-4866-9733-B940D724DAE7}"/>
              </a:ext>
            </a:extLst>
          </p:cNvPr>
          <p:cNvGrpSpPr/>
          <p:nvPr/>
        </p:nvGrpSpPr>
        <p:grpSpPr>
          <a:xfrm>
            <a:off x="1043753" y="2233186"/>
            <a:ext cx="1227455" cy="1227455"/>
            <a:chOff x="4098035" y="1802879"/>
            <a:chExt cx="1227455" cy="1227455"/>
          </a:xfrm>
        </p:grpSpPr>
        <p:pic>
          <p:nvPicPr>
            <p:cNvPr id="37" name="object 4">
              <a:extLst>
                <a:ext uri="{FF2B5EF4-FFF2-40B4-BE49-F238E27FC236}">
                  <a16:creationId xmlns:a16="http://schemas.microsoft.com/office/drawing/2014/main" id="{A3EF43F0-E178-4493-8280-D39EC95447BF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38" name="object 5">
              <a:extLst>
                <a:ext uri="{FF2B5EF4-FFF2-40B4-BE49-F238E27FC236}">
                  <a16:creationId xmlns:a16="http://schemas.microsoft.com/office/drawing/2014/main" id="{8F1F2FC9-1973-4DAF-BA26-30CDD849E711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493328" y="94692"/>
            <a:ext cx="5962650" cy="638174"/>
          </a:xfrm>
        </p:spPr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24" name="object 12">
            <a:extLst>
              <a:ext uri="{FF2B5EF4-FFF2-40B4-BE49-F238E27FC236}">
                <a16:creationId xmlns:a16="http://schemas.microsoft.com/office/drawing/2014/main" id="{BD54C53F-F161-4F50-9922-6DB095740D94}"/>
              </a:ext>
            </a:extLst>
          </p:cNvPr>
          <p:cNvSpPr txBox="1"/>
          <p:nvPr/>
        </p:nvSpPr>
        <p:spPr>
          <a:xfrm>
            <a:off x="1515246" y="2559582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1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28" name="object 16">
            <a:extLst>
              <a:ext uri="{FF2B5EF4-FFF2-40B4-BE49-F238E27FC236}">
                <a16:creationId xmlns:a16="http://schemas.microsoft.com/office/drawing/2014/main" id="{AA678136-FF8C-4241-80BE-6E284DF8C4FF}"/>
              </a:ext>
            </a:extLst>
          </p:cNvPr>
          <p:cNvSpPr txBox="1"/>
          <p:nvPr/>
        </p:nvSpPr>
        <p:spPr>
          <a:xfrm>
            <a:off x="1306105" y="3623873"/>
            <a:ext cx="70212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INTRO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32" name="object 20">
            <a:extLst>
              <a:ext uri="{FF2B5EF4-FFF2-40B4-BE49-F238E27FC236}">
                <a16:creationId xmlns:a16="http://schemas.microsoft.com/office/drawing/2014/main" id="{6CAC8881-33C8-4351-A714-D02D8E276086}"/>
              </a:ext>
            </a:extLst>
          </p:cNvPr>
          <p:cNvSpPr txBox="1"/>
          <p:nvPr/>
        </p:nvSpPr>
        <p:spPr>
          <a:xfrm>
            <a:off x="1119953" y="4117866"/>
            <a:ext cx="1452918" cy="66684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분석 배경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프로젝트 이해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39" name="object 3">
            <a:extLst>
              <a:ext uri="{FF2B5EF4-FFF2-40B4-BE49-F238E27FC236}">
                <a16:creationId xmlns:a16="http://schemas.microsoft.com/office/drawing/2014/main" id="{E7E4BA17-4487-43D0-88E6-4AEB9C757D9F}"/>
              </a:ext>
            </a:extLst>
          </p:cNvPr>
          <p:cNvGrpSpPr/>
          <p:nvPr/>
        </p:nvGrpSpPr>
        <p:grpSpPr>
          <a:xfrm>
            <a:off x="2935306" y="2232563"/>
            <a:ext cx="1227455" cy="1227455"/>
            <a:chOff x="4098035" y="1802879"/>
            <a:chExt cx="1227455" cy="1227455"/>
          </a:xfrm>
        </p:grpSpPr>
        <p:pic>
          <p:nvPicPr>
            <p:cNvPr id="40" name="object 4">
              <a:extLst>
                <a:ext uri="{FF2B5EF4-FFF2-40B4-BE49-F238E27FC236}">
                  <a16:creationId xmlns:a16="http://schemas.microsoft.com/office/drawing/2014/main" id="{CF549023-1F0F-45E5-8B61-EB1BBBDEF43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41" name="object 5">
              <a:extLst>
                <a:ext uri="{FF2B5EF4-FFF2-40B4-BE49-F238E27FC236}">
                  <a16:creationId xmlns:a16="http://schemas.microsoft.com/office/drawing/2014/main" id="{ABC05DE5-BE90-4267-914E-6A02B403EE2A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29AFCE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42" name="object 12">
            <a:extLst>
              <a:ext uri="{FF2B5EF4-FFF2-40B4-BE49-F238E27FC236}">
                <a16:creationId xmlns:a16="http://schemas.microsoft.com/office/drawing/2014/main" id="{3A5D8B54-2724-454F-8948-16A04B5C58B2}"/>
              </a:ext>
            </a:extLst>
          </p:cNvPr>
          <p:cNvSpPr txBox="1"/>
          <p:nvPr/>
        </p:nvSpPr>
        <p:spPr>
          <a:xfrm>
            <a:off x="3406799" y="2558959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2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43" name="object 16">
            <a:extLst>
              <a:ext uri="{FF2B5EF4-FFF2-40B4-BE49-F238E27FC236}">
                <a16:creationId xmlns:a16="http://schemas.microsoft.com/office/drawing/2014/main" id="{56CC726F-6DAA-483B-9879-B2BB06FE3B3B}"/>
              </a:ext>
            </a:extLst>
          </p:cNvPr>
          <p:cNvSpPr txBox="1"/>
          <p:nvPr/>
        </p:nvSpPr>
        <p:spPr>
          <a:xfrm>
            <a:off x="3251445" y="3621698"/>
            <a:ext cx="5945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Data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44" name="object 20">
            <a:extLst>
              <a:ext uri="{FF2B5EF4-FFF2-40B4-BE49-F238E27FC236}">
                <a16:creationId xmlns:a16="http://schemas.microsoft.com/office/drawing/2014/main" id="{13D78EA6-32AB-4898-8A76-14088F576136}"/>
              </a:ext>
            </a:extLst>
          </p:cNvPr>
          <p:cNvSpPr txBox="1"/>
          <p:nvPr/>
        </p:nvSpPr>
        <p:spPr>
          <a:xfrm>
            <a:off x="2905595" y="4113124"/>
            <a:ext cx="1304999" cy="99770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수집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</a:t>
            </a:r>
            <a:r>
              <a:rPr lang="ko-KR" altLang="en-US" sz="1400" b="1" spc="-25" dirty="0" err="1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전처리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3)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데이터 베이스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57" name="object 3">
            <a:extLst>
              <a:ext uri="{FF2B5EF4-FFF2-40B4-BE49-F238E27FC236}">
                <a16:creationId xmlns:a16="http://schemas.microsoft.com/office/drawing/2014/main" id="{E4C8848A-E218-40C8-9735-53CFF4C27C78}"/>
              </a:ext>
            </a:extLst>
          </p:cNvPr>
          <p:cNvGrpSpPr/>
          <p:nvPr/>
        </p:nvGrpSpPr>
        <p:grpSpPr>
          <a:xfrm>
            <a:off x="4903059" y="2228444"/>
            <a:ext cx="1227455" cy="1227455"/>
            <a:chOff x="4098035" y="1802879"/>
            <a:chExt cx="1227455" cy="1227455"/>
          </a:xfrm>
        </p:grpSpPr>
        <p:pic>
          <p:nvPicPr>
            <p:cNvPr id="58" name="object 4">
              <a:extLst>
                <a:ext uri="{FF2B5EF4-FFF2-40B4-BE49-F238E27FC236}">
                  <a16:creationId xmlns:a16="http://schemas.microsoft.com/office/drawing/2014/main" id="{D7ACCA5B-28F9-482D-8B7B-C21621B4835B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59" name="object 5">
              <a:extLst>
                <a:ext uri="{FF2B5EF4-FFF2-40B4-BE49-F238E27FC236}">
                  <a16:creationId xmlns:a16="http://schemas.microsoft.com/office/drawing/2014/main" id="{E62AB1CE-CAE0-4125-A56C-6EEC72F2D6AD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60" name="object 12">
            <a:extLst>
              <a:ext uri="{FF2B5EF4-FFF2-40B4-BE49-F238E27FC236}">
                <a16:creationId xmlns:a16="http://schemas.microsoft.com/office/drawing/2014/main" id="{FC05E928-7D07-4B68-84AD-A7889411E84D}"/>
              </a:ext>
            </a:extLst>
          </p:cNvPr>
          <p:cNvSpPr txBox="1"/>
          <p:nvPr/>
        </p:nvSpPr>
        <p:spPr>
          <a:xfrm>
            <a:off x="5374552" y="2554840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3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61" name="object 16">
            <a:extLst>
              <a:ext uri="{FF2B5EF4-FFF2-40B4-BE49-F238E27FC236}">
                <a16:creationId xmlns:a16="http://schemas.microsoft.com/office/drawing/2014/main" id="{199F1A79-5AAC-421A-B114-B1619FB40E04}"/>
              </a:ext>
            </a:extLst>
          </p:cNvPr>
          <p:cNvSpPr txBox="1"/>
          <p:nvPr/>
        </p:nvSpPr>
        <p:spPr>
          <a:xfrm>
            <a:off x="4994699" y="3617071"/>
            <a:ext cx="106406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ANALYSIS</a:t>
            </a:r>
          </a:p>
        </p:txBody>
      </p:sp>
      <p:sp>
        <p:nvSpPr>
          <p:cNvPr id="62" name="object 20">
            <a:extLst>
              <a:ext uri="{FF2B5EF4-FFF2-40B4-BE49-F238E27FC236}">
                <a16:creationId xmlns:a16="http://schemas.microsoft.com/office/drawing/2014/main" id="{8ADAFB0D-8AB2-406D-AC6F-ADA76DBF172C}"/>
              </a:ext>
            </a:extLst>
          </p:cNvPr>
          <p:cNvSpPr txBox="1"/>
          <p:nvPr/>
        </p:nvSpPr>
        <p:spPr>
          <a:xfrm>
            <a:off x="4979259" y="4113124"/>
            <a:ext cx="1452918" cy="99770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사용 프로그램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머신 러닝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3) </a:t>
            </a:r>
            <a:r>
              <a:rPr lang="ko-KR" altLang="en-US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모델 해석</a:t>
            </a:r>
            <a:endParaRPr lang="en-US" altLang="ko-KR"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grpSp>
        <p:nvGrpSpPr>
          <p:cNvPr id="63" name="object 3">
            <a:extLst>
              <a:ext uri="{FF2B5EF4-FFF2-40B4-BE49-F238E27FC236}">
                <a16:creationId xmlns:a16="http://schemas.microsoft.com/office/drawing/2014/main" id="{6A899570-6B35-4F93-9EED-4FCA1B032B66}"/>
              </a:ext>
            </a:extLst>
          </p:cNvPr>
          <p:cNvGrpSpPr/>
          <p:nvPr/>
        </p:nvGrpSpPr>
        <p:grpSpPr>
          <a:xfrm>
            <a:off x="6955128" y="2228444"/>
            <a:ext cx="1227455" cy="1227455"/>
            <a:chOff x="4098035" y="1802879"/>
            <a:chExt cx="1227455" cy="1227455"/>
          </a:xfrm>
        </p:grpSpPr>
        <p:pic>
          <p:nvPicPr>
            <p:cNvPr id="64" name="object 4">
              <a:extLst>
                <a:ext uri="{FF2B5EF4-FFF2-40B4-BE49-F238E27FC236}">
                  <a16:creationId xmlns:a16="http://schemas.microsoft.com/office/drawing/2014/main" id="{DF264C79-54DD-4190-93AA-76149D74BFF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98035" y="1802879"/>
              <a:ext cx="1226832" cy="1226832"/>
            </a:xfrm>
            <a:prstGeom prst="rect">
              <a:avLst/>
            </a:prstGeom>
          </p:spPr>
        </p:pic>
        <p:sp>
          <p:nvSpPr>
            <p:cNvPr id="65" name="object 5">
              <a:extLst>
                <a:ext uri="{FF2B5EF4-FFF2-40B4-BE49-F238E27FC236}">
                  <a16:creationId xmlns:a16="http://schemas.microsoft.com/office/drawing/2014/main" id="{02784446-A59B-450C-A700-34DCF6700194}"/>
                </a:ext>
              </a:extLst>
            </p:cNvPr>
            <p:cNvSpPr/>
            <p:nvPr/>
          </p:nvSpPr>
          <p:spPr>
            <a:xfrm>
              <a:off x="4174235" y="1879091"/>
              <a:ext cx="1079500" cy="1079500"/>
            </a:xfrm>
            <a:custGeom>
              <a:avLst/>
              <a:gdLst/>
              <a:ahLst/>
              <a:cxnLst/>
              <a:rect l="l" t="t" r="r" b="b"/>
              <a:pathLst>
                <a:path w="1079500" h="1079500">
                  <a:moveTo>
                    <a:pt x="539496" y="0"/>
                  </a:moveTo>
                  <a:lnTo>
                    <a:pt x="490392" y="2204"/>
                  </a:lnTo>
                  <a:lnTo>
                    <a:pt x="442524" y="8692"/>
                  </a:lnTo>
                  <a:lnTo>
                    <a:pt x="396081" y="19272"/>
                  </a:lnTo>
                  <a:lnTo>
                    <a:pt x="351253" y="33753"/>
                  </a:lnTo>
                  <a:lnTo>
                    <a:pt x="308232" y="51946"/>
                  </a:lnTo>
                  <a:lnTo>
                    <a:pt x="267208" y="73660"/>
                  </a:lnTo>
                  <a:lnTo>
                    <a:pt x="228370" y="98703"/>
                  </a:lnTo>
                  <a:lnTo>
                    <a:pt x="191911" y="126887"/>
                  </a:lnTo>
                  <a:lnTo>
                    <a:pt x="158019" y="158019"/>
                  </a:lnTo>
                  <a:lnTo>
                    <a:pt x="126887" y="191911"/>
                  </a:lnTo>
                  <a:lnTo>
                    <a:pt x="98703" y="228370"/>
                  </a:lnTo>
                  <a:lnTo>
                    <a:pt x="73660" y="267208"/>
                  </a:lnTo>
                  <a:lnTo>
                    <a:pt x="51946" y="308232"/>
                  </a:lnTo>
                  <a:lnTo>
                    <a:pt x="33753" y="351253"/>
                  </a:lnTo>
                  <a:lnTo>
                    <a:pt x="19272" y="396081"/>
                  </a:lnTo>
                  <a:lnTo>
                    <a:pt x="8692" y="442524"/>
                  </a:lnTo>
                  <a:lnTo>
                    <a:pt x="2204" y="490392"/>
                  </a:lnTo>
                  <a:lnTo>
                    <a:pt x="0" y="539496"/>
                  </a:lnTo>
                  <a:lnTo>
                    <a:pt x="2204" y="588599"/>
                  </a:lnTo>
                  <a:lnTo>
                    <a:pt x="8692" y="636467"/>
                  </a:lnTo>
                  <a:lnTo>
                    <a:pt x="19272" y="682910"/>
                  </a:lnTo>
                  <a:lnTo>
                    <a:pt x="33753" y="727738"/>
                  </a:lnTo>
                  <a:lnTo>
                    <a:pt x="51946" y="770759"/>
                  </a:lnTo>
                  <a:lnTo>
                    <a:pt x="73660" y="811784"/>
                  </a:lnTo>
                  <a:lnTo>
                    <a:pt x="98703" y="850621"/>
                  </a:lnTo>
                  <a:lnTo>
                    <a:pt x="126887" y="887080"/>
                  </a:lnTo>
                  <a:lnTo>
                    <a:pt x="158019" y="920972"/>
                  </a:lnTo>
                  <a:lnTo>
                    <a:pt x="191911" y="952104"/>
                  </a:lnTo>
                  <a:lnTo>
                    <a:pt x="228370" y="980288"/>
                  </a:lnTo>
                  <a:lnTo>
                    <a:pt x="267208" y="1005332"/>
                  </a:lnTo>
                  <a:lnTo>
                    <a:pt x="308232" y="1027045"/>
                  </a:lnTo>
                  <a:lnTo>
                    <a:pt x="351253" y="1045238"/>
                  </a:lnTo>
                  <a:lnTo>
                    <a:pt x="396081" y="1059719"/>
                  </a:lnTo>
                  <a:lnTo>
                    <a:pt x="442524" y="1070299"/>
                  </a:lnTo>
                  <a:lnTo>
                    <a:pt x="490392" y="1076787"/>
                  </a:lnTo>
                  <a:lnTo>
                    <a:pt x="539496" y="1078992"/>
                  </a:lnTo>
                  <a:lnTo>
                    <a:pt x="588599" y="1076787"/>
                  </a:lnTo>
                  <a:lnTo>
                    <a:pt x="636467" y="1070299"/>
                  </a:lnTo>
                  <a:lnTo>
                    <a:pt x="682910" y="1059719"/>
                  </a:lnTo>
                  <a:lnTo>
                    <a:pt x="727738" y="1045238"/>
                  </a:lnTo>
                  <a:lnTo>
                    <a:pt x="770759" y="1027045"/>
                  </a:lnTo>
                  <a:lnTo>
                    <a:pt x="811784" y="1005331"/>
                  </a:lnTo>
                  <a:lnTo>
                    <a:pt x="850621" y="980288"/>
                  </a:lnTo>
                  <a:lnTo>
                    <a:pt x="887080" y="952104"/>
                  </a:lnTo>
                  <a:lnTo>
                    <a:pt x="920972" y="920972"/>
                  </a:lnTo>
                  <a:lnTo>
                    <a:pt x="952104" y="887080"/>
                  </a:lnTo>
                  <a:lnTo>
                    <a:pt x="980288" y="850621"/>
                  </a:lnTo>
                  <a:lnTo>
                    <a:pt x="1005331" y="811783"/>
                  </a:lnTo>
                  <a:lnTo>
                    <a:pt x="1027045" y="770759"/>
                  </a:lnTo>
                  <a:lnTo>
                    <a:pt x="1045238" y="727738"/>
                  </a:lnTo>
                  <a:lnTo>
                    <a:pt x="1059719" y="682910"/>
                  </a:lnTo>
                  <a:lnTo>
                    <a:pt x="1070299" y="636467"/>
                  </a:lnTo>
                  <a:lnTo>
                    <a:pt x="1076787" y="588599"/>
                  </a:lnTo>
                  <a:lnTo>
                    <a:pt x="1078991" y="539496"/>
                  </a:lnTo>
                  <a:lnTo>
                    <a:pt x="1076787" y="490392"/>
                  </a:lnTo>
                  <a:lnTo>
                    <a:pt x="1070299" y="442524"/>
                  </a:lnTo>
                  <a:lnTo>
                    <a:pt x="1059719" y="396081"/>
                  </a:lnTo>
                  <a:lnTo>
                    <a:pt x="1045238" y="351253"/>
                  </a:lnTo>
                  <a:lnTo>
                    <a:pt x="1027045" y="308232"/>
                  </a:lnTo>
                  <a:lnTo>
                    <a:pt x="1005331" y="267208"/>
                  </a:lnTo>
                  <a:lnTo>
                    <a:pt x="980288" y="228370"/>
                  </a:lnTo>
                  <a:lnTo>
                    <a:pt x="952104" y="191911"/>
                  </a:lnTo>
                  <a:lnTo>
                    <a:pt x="920972" y="158019"/>
                  </a:lnTo>
                  <a:lnTo>
                    <a:pt x="887080" y="126887"/>
                  </a:lnTo>
                  <a:lnTo>
                    <a:pt x="850621" y="98703"/>
                  </a:lnTo>
                  <a:lnTo>
                    <a:pt x="811783" y="73660"/>
                  </a:lnTo>
                  <a:lnTo>
                    <a:pt x="770759" y="51946"/>
                  </a:lnTo>
                  <a:lnTo>
                    <a:pt x="727738" y="33753"/>
                  </a:lnTo>
                  <a:lnTo>
                    <a:pt x="682910" y="19272"/>
                  </a:lnTo>
                  <a:lnTo>
                    <a:pt x="636467" y="8692"/>
                  </a:lnTo>
                  <a:lnTo>
                    <a:pt x="588599" y="2204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70C0"/>
              </a:solidFill>
            </a:ln>
          </p:spPr>
          <p:txBody>
            <a:bodyPr wrap="square" lIns="0" tIns="0" rIns="0" bIns="0" rtlCol="0"/>
            <a:lstStyle/>
            <a:p>
              <a:endParaRPr dirty="0">
                <a:latin typeface="+mj-ea"/>
                <a:ea typeface="+mj-ea"/>
              </a:endParaRPr>
            </a:p>
          </p:txBody>
        </p:sp>
      </p:grpSp>
      <p:sp>
        <p:nvSpPr>
          <p:cNvPr id="66" name="object 12">
            <a:extLst>
              <a:ext uri="{FF2B5EF4-FFF2-40B4-BE49-F238E27FC236}">
                <a16:creationId xmlns:a16="http://schemas.microsoft.com/office/drawing/2014/main" id="{617BDE0B-B7FE-4AB6-857A-FDAC10B63C2C}"/>
              </a:ext>
            </a:extLst>
          </p:cNvPr>
          <p:cNvSpPr txBox="1"/>
          <p:nvPr/>
        </p:nvSpPr>
        <p:spPr>
          <a:xfrm>
            <a:off x="7426621" y="2554840"/>
            <a:ext cx="283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3600" b="1" spc="-50" dirty="0">
                <a:solidFill>
                  <a:srgbClr val="0E3082"/>
                </a:solidFill>
                <a:latin typeface="+mj-ea"/>
                <a:ea typeface="+mj-ea"/>
                <a:cs typeface="한컴 고딕"/>
              </a:rPr>
              <a:t>4</a:t>
            </a:r>
            <a:endParaRPr sz="3600" dirty="0">
              <a:latin typeface="+mj-ea"/>
              <a:ea typeface="+mj-ea"/>
              <a:cs typeface="한컴 고딕"/>
            </a:endParaRPr>
          </a:p>
        </p:txBody>
      </p:sp>
      <p:sp>
        <p:nvSpPr>
          <p:cNvPr id="67" name="object 16">
            <a:extLst>
              <a:ext uri="{FF2B5EF4-FFF2-40B4-BE49-F238E27FC236}">
                <a16:creationId xmlns:a16="http://schemas.microsoft.com/office/drawing/2014/main" id="{F124882F-BB87-44C8-B968-488DB836C0E3}"/>
              </a:ext>
            </a:extLst>
          </p:cNvPr>
          <p:cNvSpPr txBox="1"/>
          <p:nvPr/>
        </p:nvSpPr>
        <p:spPr>
          <a:xfrm>
            <a:off x="6844469" y="3617072"/>
            <a:ext cx="1448147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70" dirty="0">
                <a:solidFill>
                  <a:schemeClr val="accent1">
                    <a:lumMod val="50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CONCLUSION</a:t>
            </a:r>
            <a:endParaRPr sz="1800" dirty="0">
              <a:solidFill>
                <a:schemeClr val="accent1">
                  <a:lumMod val="50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  <p:sp>
        <p:nvSpPr>
          <p:cNvPr id="68" name="object 20">
            <a:extLst>
              <a:ext uri="{FF2B5EF4-FFF2-40B4-BE49-F238E27FC236}">
                <a16:creationId xmlns:a16="http://schemas.microsoft.com/office/drawing/2014/main" id="{ABA22A3B-7C96-49E6-A9DB-15EF85CC1144}"/>
              </a:ext>
            </a:extLst>
          </p:cNvPr>
          <p:cNvSpPr txBox="1"/>
          <p:nvPr/>
        </p:nvSpPr>
        <p:spPr>
          <a:xfrm>
            <a:off x="7031328" y="4113124"/>
            <a:ext cx="1304999" cy="666849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1</a:t>
            </a: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기대 효과</a:t>
            </a:r>
            <a:endParaRPr lang="en-US" altLang="ko-KR" sz="1400" b="1" spc="-25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  <a:tabLst>
                <a:tab pos="354965" algn="l"/>
              </a:tabLst>
            </a:pPr>
            <a:r>
              <a:rPr lang="en-US" altLang="ko-KR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2) </a:t>
            </a:r>
            <a:r>
              <a:rPr lang="ko-KR" altLang="en-US" sz="1400" b="1" spc="-25" dirty="0">
                <a:solidFill>
                  <a:srgbClr val="0B3162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한컴 고딕"/>
              </a:rPr>
              <a:t>활용 방안</a:t>
            </a:r>
            <a:endParaRPr sz="1400" b="1" dirty="0">
              <a:solidFill>
                <a:srgbClr val="0B3162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한컴 고딕"/>
            </a:endParaRPr>
          </a:p>
        </p:txBody>
      </p:sp>
    </p:spTree>
    <p:extLst>
      <p:ext uri="{BB962C8B-B14F-4D97-AF65-F5344CB8AC3E}">
        <p14:creationId xmlns:p14="http://schemas.microsoft.com/office/powerpoint/2010/main" val="3069686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1624</TotalTime>
  <Words>1997</Words>
  <Application>Microsoft Office PowerPoint</Application>
  <PresentationFormat>화면 슬라이드 쇼(4:3)</PresentationFormat>
  <Paragraphs>602</Paragraphs>
  <Slides>37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6" baseType="lpstr">
      <vt:lpstr>나눔바른고딕</vt:lpstr>
      <vt:lpstr>Calibri</vt:lpstr>
      <vt:lpstr>Arial</vt:lpstr>
      <vt:lpstr>나눔스퀘어 네오 Light</vt:lpstr>
      <vt:lpstr>한컴 고딕</vt:lpstr>
      <vt:lpstr>맑은 고딕</vt:lpstr>
      <vt:lpstr>돋움</vt:lpstr>
      <vt:lpstr>Calibri Light</vt:lpstr>
      <vt:lpstr>Office 테마</vt:lpstr>
      <vt:lpstr>PowerPoint 프레젠테이션</vt:lpstr>
      <vt:lpstr>팀원 소개</vt:lpstr>
      <vt:lpstr>목차</vt:lpstr>
      <vt:lpstr>목차</vt:lpstr>
      <vt:lpstr>분석 배경</vt:lpstr>
      <vt:lpstr>분석 배경</vt:lpstr>
      <vt:lpstr> </vt:lpstr>
      <vt:lpstr> </vt:lpstr>
      <vt:lpstr>목차</vt:lpstr>
      <vt:lpstr>데이터 수집</vt:lpstr>
      <vt:lpstr>데이터 이해_분석에 사용할 변수 목록</vt:lpstr>
      <vt:lpstr>데이터 이해_상관분석</vt:lpstr>
      <vt:lpstr>데이터 이해</vt:lpstr>
      <vt:lpstr>데이터 이해</vt:lpstr>
      <vt:lpstr>데이터 전처리</vt:lpstr>
      <vt:lpstr>데이터 베이스</vt:lpstr>
      <vt:lpstr>목차</vt:lpstr>
      <vt:lpstr> </vt:lpstr>
      <vt:lpstr>머신 러닝</vt:lpstr>
      <vt:lpstr>머신 러닝</vt:lpstr>
      <vt:lpstr>머신 러닝</vt:lpstr>
      <vt:lpstr>머신 러닝</vt:lpstr>
      <vt:lpstr>머신 러닝</vt:lpstr>
      <vt:lpstr>머신 러닝</vt:lpstr>
      <vt:lpstr>머신 러닝</vt:lpstr>
      <vt:lpstr>머신 러닝</vt:lpstr>
      <vt:lpstr>머신 러닝</vt:lpstr>
      <vt:lpstr>머신 러닝</vt:lpstr>
      <vt:lpstr>머신 러닝</vt:lpstr>
      <vt:lpstr>머신 러닝</vt:lpstr>
      <vt:lpstr>모델 해석</vt:lpstr>
      <vt:lpstr>목차</vt:lpstr>
      <vt:lpstr>기대 효과</vt:lpstr>
      <vt:lpstr>활용 방안</vt:lpstr>
      <vt:lpstr>참고 문헌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김혜선</dc:creator>
  <cp:lastModifiedBy>Administrator</cp:lastModifiedBy>
  <cp:revision>161</cp:revision>
  <dcterms:created xsi:type="dcterms:W3CDTF">2016-06-24T06:15:59Z</dcterms:created>
  <dcterms:modified xsi:type="dcterms:W3CDTF">2024-04-07T23:48:05Z</dcterms:modified>
</cp:coreProperties>
</file>

<file path=docProps/thumbnail.jpeg>
</file>